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3"/>
  </p:notesMasterIdLst>
  <p:handoutMasterIdLst>
    <p:handoutMasterId r:id="rId54"/>
  </p:handoutMasterIdLst>
  <p:sldIdLst>
    <p:sldId id="303" r:id="rId2"/>
    <p:sldId id="319" r:id="rId3"/>
    <p:sldId id="304" r:id="rId4"/>
    <p:sldId id="305" r:id="rId5"/>
    <p:sldId id="307" r:id="rId6"/>
    <p:sldId id="308" r:id="rId7"/>
    <p:sldId id="343" r:id="rId8"/>
    <p:sldId id="381" r:id="rId9"/>
    <p:sldId id="322" r:id="rId10"/>
    <p:sldId id="382" r:id="rId11"/>
    <p:sldId id="337" r:id="rId12"/>
    <p:sldId id="338" r:id="rId13"/>
    <p:sldId id="339" r:id="rId14"/>
    <p:sldId id="383" r:id="rId15"/>
    <p:sldId id="386" r:id="rId16"/>
    <p:sldId id="387" r:id="rId17"/>
    <p:sldId id="388" r:id="rId18"/>
    <p:sldId id="389" r:id="rId19"/>
    <p:sldId id="390" r:id="rId20"/>
    <p:sldId id="412" r:id="rId21"/>
    <p:sldId id="392" r:id="rId22"/>
    <p:sldId id="393" r:id="rId23"/>
    <p:sldId id="394" r:id="rId24"/>
    <p:sldId id="395" r:id="rId25"/>
    <p:sldId id="396" r:id="rId26"/>
    <p:sldId id="397" r:id="rId27"/>
    <p:sldId id="411" r:id="rId28"/>
    <p:sldId id="384" r:id="rId29"/>
    <p:sldId id="399" r:id="rId30"/>
    <p:sldId id="400" r:id="rId31"/>
    <p:sldId id="401" r:id="rId32"/>
    <p:sldId id="402" r:id="rId33"/>
    <p:sldId id="403" r:id="rId34"/>
    <p:sldId id="404" r:id="rId35"/>
    <p:sldId id="405" r:id="rId36"/>
    <p:sldId id="406" r:id="rId37"/>
    <p:sldId id="331" r:id="rId38"/>
    <p:sldId id="332" r:id="rId39"/>
    <p:sldId id="333" r:id="rId40"/>
    <p:sldId id="334" r:id="rId41"/>
    <p:sldId id="335" r:id="rId42"/>
    <p:sldId id="385" r:id="rId43"/>
    <p:sldId id="407" r:id="rId44"/>
    <p:sldId id="408" r:id="rId45"/>
    <p:sldId id="409" r:id="rId46"/>
    <p:sldId id="410" r:id="rId47"/>
    <p:sldId id="340" r:id="rId48"/>
    <p:sldId id="347" r:id="rId49"/>
    <p:sldId id="350" r:id="rId50"/>
    <p:sldId id="351" r:id="rId51"/>
    <p:sldId id="352" r:id="rId5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CCFF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03447BB-5D67-496B-8E87-E561075AD55C}" styleName="深色樣式 1 - 輔色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深色樣式 1 - 輔色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樣式 1 - 輔色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深色樣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64" autoAdjust="0"/>
    <p:restoredTop sz="94660"/>
  </p:normalViewPr>
  <p:slideViewPr>
    <p:cSldViewPr snapToGrid="0">
      <p:cViewPr varScale="1">
        <p:scale>
          <a:sx n="70" d="100"/>
          <a:sy n="70" d="100"/>
        </p:scale>
        <p:origin x="432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b="0" i="0" dirty="0" smtClean="0">
                <a:effectLst/>
              </a:rPr>
              <a:t>Columns</a:t>
            </a:r>
            <a:endParaRPr lang="en-US" altLang="zh-TW" b="0" i="0" dirty="0">
              <a:effectLst/>
            </a:endParaRPr>
          </a:p>
        </c:rich>
      </c:tx>
      <c:layout>
        <c:manualLayout>
          <c:xMode val="edge"/>
          <c:yMode val="edge"/>
          <c:x val="0.43065443148578747"/>
          <c:y val="2.343749855822474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30242612001135111"/>
          <c:y val="0.10118078855925269"/>
          <c:w val="0.34649227347032191"/>
          <c:h val="0.70100819998719244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筆數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bg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工作表1!$A$2:$A$6</c:f>
              <c:strCache>
                <c:ptCount val="4"/>
                <c:pt idx="0">
                  <c:v>Steamsales</c:v>
                </c:pt>
                <c:pt idx="1">
                  <c:v>metaCritic</c:v>
                </c:pt>
                <c:pt idx="2">
                  <c:v>Steam</c:v>
                </c:pt>
                <c:pt idx="3">
                  <c:v>IsthereAnyDeal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3000000</c:v>
                </c:pt>
                <c:pt idx="1">
                  <c:v>180000</c:v>
                </c:pt>
                <c:pt idx="2">
                  <c:v>100000</c:v>
                </c:pt>
                <c:pt idx="3">
                  <c:v>11800000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egendEntry>
        <c:idx val="4"/>
        <c:delete val="1"/>
      </c:legendEntry>
      <c:layout>
        <c:manualLayout>
          <c:xMode val="edge"/>
          <c:yMode val="edge"/>
          <c:x val="0.17249386630967797"/>
          <c:y val="0.93409024765684989"/>
          <c:w val="0.65269525257796512"/>
          <c:h val="6.5909752343150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13744F-5F81-42FC-BE53-3A49D1273308}" type="doc">
      <dgm:prSet loTypeId="urn:microsoft.com/office/officeart/2008/layout/SquareAccent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B7C573D-BC51-4000-9542-D5B0BA5C55CA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消費者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B762147-6F31-4317-9DDB-9DA2BF8698FC}" type="parTrans" cxnId="{0207674B-5030-4FA5-934E-FDCAE25F71AD}">
      <dgm:prSet/>
      <dgm:spPr/>
      <dgm:t>
        <a:bodyPr/>
        <a:lstStyle/>
        <a:p>
          <a:endParaRPr lang="zh-TW" altLang="en-US"/>
        </a:p>
      </dgm:t>
    </dgm:pt>
    <dgm:pt modelId="{2272160B-3315-4CF6-9AE4-5E1F64FC6775}" type="sibTrans" cxnId="{0207674B-5030-4FA5-934E-FDCAE25F71AD}">
      <dgm:prSet/>
      <dgm:spPr/>
      <dgm:t>
        <a:bodyPr/>
        <a:lstStyle/>
        <a:p>
          <a:endParaRPr lang="zh-TW" altLang="en-US"/>
        </a:p>
      </dgm:t>
    </dgm:pt>
    <dgm:pt modelId="{3C575C53-E128-45DE-AB80-DC234DF9543A}">
      <dgm:prSet phldrT="[文字]" custT="1"/>
      <dgm:spPr/>
      <dgm:t>
        <a:bodyPr/>
        <a:lstStyle/>
        <a:p>
          <a:r>
            <a:rPr lang="zh-TW" altLang="en-US" sz="20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遊戲太多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9E04CDE-979C-4A5C-B256-779A676F354A}" type="parTrans" cxnId="{E7B02965-3415-47C5-8A8F-93994B987D67}">
      <dgm:prSet/>
      <dgm:spPr/>
      <dgm:t>
        <a:bodyPr/>
        <a:lstStyle/>
        <a:p>
          <a:endParaRPr lang="zh-TW" altLang="en-US"/>
        </a:p>
      </dgm:t>
    </dgm:pt>
    <dgm:pt modelId="{B4CC145C-92EE-414B-A37C-881E475B97C6}" type="sibTrans" cxnId="{E7B02965-3415-47C5-8A8F-93994B987D67}">
      <dgm:prSet/>
      <dgm:spPr/>
      <dgm:t>
        <a:bodyPr/>
        <a:lstStyle/>
        <a:p>
          <a:endParaRPr lang="zh-TW" altLang="en-US"/>
        </a:p>
      </dgm:t>
    </dgm:pt>
    <dgm:pt modelId="{5AA6280C-0744-4DEB-9225-B2087DDAE758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開發商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2D8D383-B7F1-465A-BF3F-4E5DE785A5D0}" type="parTrans" cxnId="{7EB2B9FC-85BA-4254-A824-6ED26CD97109}">
      <dgm:prSet/>
      <dgm:spPr/>
      <dgm:t>
        <a:bodyPr/>
        <a:lstStyle/>
        <a:p>
          <a:endParaRPr lang="zh-TW" altLang="en-US"/>
        </a:p>
      </dgm:t>
    </dgm:pt>
    <dgm:pt modelId="{CEF89909-C0F5-4C90-9806-41BF2FD08B50}" type="sibTrans" cxnId="{7EB2B9FC-85BA-4254-A824-6ED26CD97109}">
      <dgm:prSet/>
      <dgm:spPr/>
      <dgm:t>
        <a:bodyPr/>
        <a:lstStyle/>
        <a:p>
          <a:endParaRPr lang="zh-TW" altLang="en-US"/>
        </a:p>
      </dgm:t>
    </dgm:pt>
    <dgm:pt modelId="{601E5D32-893F-4D20-80F9-678CB976C026}">
      <dgm:prSet phldrT="[文字]" custT="1"/>
      <dgm:spPr/>
      <dgm:t>
        <a:bodyPr/>
        <a:lstStyle/>
        <a:p>
          <a:r>
            <a:rPr lang="zh-TW" altLang="en-US" sz="20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開發多特色的新遊戲，預測價格走勢有難度。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2166219-C999-48AF-BC65-422CA41F1D3B}" type="parTrans" cxnId="{EA272A11-C824-4594-BB7D-39D3D80F2BFB}">
      <dgm:prSet/>
      <dgm:spPr/>
      <dgm:t>
        <a:bodyPr/>
        <a:lstStyle/>
        <a:p>
          <a:endParaRPr lang="zh-TW" altLang="en-US"/>
        </a:p>
      </dgm:t>
    </dgm:pt>
    <dgm:pt modelId="{D02395DA-362F-4C53-9D76-D90E261535F1}" type="sibTrans" cxnId="{EA272A11-C824-4594-BB7D-39D3D80F2BFB}">
      <dgm:prSet/>
      <dgm:spPr/>
      <dgm:t>
        <a:bodyPr/>
        <a:lstStyle/>
        <a:p>
          <a:endParaRPr lang="zh-TW" altLang="en-US"/>
        </a:p>
      </dgm:t>
    </dgm:pt>
    <dgm:pt modelId="{2CF1AFCA-FC3A-420A-8824-A64F9D0F28DE}">
      <dgm:prSet phldrT="[文字]" custT="1"/>
      <dgm:spPr/>
      <dgm:t>
        <a:bodyPr/>
        <a:lstStyle/>
        <a:p>
          <a:r>
            <a:rPr lang="zh-TW" altLang="en-US" sz="20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預算太少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2A9A66-9A83-436A-8FEB-5FC076E29DA5}" type="parTrans" cxnId="{9296716F-1BE3-4B75-804F-2361EB05A83D}">
      <dgm:prSet/>
      <dgm:spPr/>
      <dgm:t>
        <a:bodyPr/>
        <a:lstStyle/>
        <a:p>
          <a:endParaRPr lang="zh-TW" altLang="en-US"/>
        </a:p>
      </dgm:t>
    </dgm:pt>
    <dgm:pt modelId="{E415196B-15C6-4585-BFC6-015B67DB67BF}" type="sibTrans" cxnId="{9296716F-1BE3-4B75-804F-2361EB05A83D}">
      <dgm:prSet/>
      <dgm:spPr/>
      <dgm:t>
        <a:bodyPr/>
        <a:lstStyle/>
        <a:p>
          <a:endParaRPr lang="zh-TW" altLang="en-US"/>
        </a:p>
      </dgm:t>
    </dgm:pt>
    <dgm:pt modelId="{342DA1E0-6898-4EA1-BCD7-8ECABAE405CC}">
      <dgm:prSet phldrT="[文字]" custT="1"/>
      <dgm:spPr/>
      <dgm:t>
        <a:bodyPr/>
        <a:lstStyle/>
        <a:p>
          <a:r>
            <a:rPr lang="zh-TW" altLang="en-US" sz="20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無法買入太多遊戲。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5E6BA44-50DB-449F-9C85-5FE4FF93F718}" type="parTrans" cxnId="{602764BB-E72B-4263-B5FD-4C5E2159F056}">
      <dgm:prSet/>
      <dgm:spPr/>
      <dgm:t>
        <a:bodyPr/>
        <a:lstStyle/>
        <a:p>
          <a:endParaRPr lang="zh-TW" altLang="en-US"/>
        </a:p>
      </dgm:t>
    </dgm:pt>
    <dgm:pt modelId="{2E14BB62-2CD3-4865-B9FC-F1DFCA8D383D}" type="sibTrans" cxnId="{602764BB-E72B-4263-B5FD-4C5E2159F056}">
      <dgm:prSet/>
      <dgm:spPr/>
      <dgm:t>
        <a:bodyPr/>
        <a:lstStyle/>
        <a:p>
          <a:endParaRPr lang="zh-TW" altLang="en-US"/>
        </a:p>
      </dgm:t>
    </dgm:pt>
    <dgm:pt modelId="{A820B95C-3A3F-4D7A-8DC1-4FB3DF465E0B}" type="pres">
      <dgm:prSet presAssocID="{B713744F-5F81-42FC-BE53-3A49D1273308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91BA40BE-3F36-42A5-B721-598B11679F20}" type="pres">
      <dgm:prSet presAssocID="{8B7C573D-BC51-4000-9542-D5B0BA5C55CA}" presName="root" presStyleCnt="0">
        <dgm:presLayoutVars>
          <dgm:chMax/>
          <dgm:chPref/>
        </dgm:presLayoutVars>
      </dgm:prSet>
      <dgm:spPr/>
    </dgm:pt>
    <dgm:pt modelId="{A007918C-88D0-4460-972C-37D8DFD8DEE1}" type="pres">
      <dgm:prSet presAssocID="{8B7C573D-BC51-4000-9542-D5B0BA5C55CA}" presName="rootComposite" presStyleCnt="0">
        <dgm:presLayoutVars/>
      </dgm:prSet>
      <dgm:spPr/>
    </dgm:pt>
    <dgm:pt modelId="{9590A6C5-773F-4F44-A936-98871342D2F9}" type="pres">
      <dgm:prSet presAssocID="{8B7C573D-BC51-4000-9542-D5B0BA5C55CA}" presName="ParentAccent" presStyleLbl="alignNode1" presStyleIdx="0" presStyleCnt="2"/>
      <dgm:spPr/>
    </dgm:pt>
    <dgm:pt modelId="{522D3875-3CD5-47FB-B89D-0DD57A886B18}" type="pres">
      <dgm:prSet presAssocID="{8B7C573D-BC51-4000-9542-D5B0BA5C55CA}" presName="ParentSmallAccent" presStyleLbl="fgAcc1" presStyleIdx="0" presStyleCnt="2" custLinFactY="100000" custLinFactNeighborX="2828" custLinFactNeighborY="131915"/>
      <dgm:spPr/>
    </dgm:pt>
    <dgm:pt modelId="{E5F52FB6-3846-41FC-810E-BF6135898235}" type="pres">
      <dgm:prSet presAssocID="{8B7C573D-BC51-4000-9542-D5B0BA5C55CA}" presName="Parent" presStyleLbl="revTx" presStyleIdx="0" presStyleCnt="6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0B66A0C-08B5-430E-B73B-DBE00861096B}" type="pres">
      <dgm:prSet presAssocID="{8B7C573D-BC51-4000-9542-D5B0BA5C55CA}" presName="childShape" presStyleCnt="0">
        <dgm:presLayoutVars>
          <dgm:chMax val="0"/>
          <dgm:chPref val="0"/>
        </dgm:presLayoutVars>
      </dgm:prSet>
      <dgm:spPr/>
    </dgm:pt>
    <dgm:pt modelId="{EF2228A3-C428-4F23-AF88-CB16CD2CF6F1}" type="pres">
      <dgm:prSet presAssocID="{3C575C53-E128-45DE-AB80-DC234DF9543A}" presName="childComposite" presStyleCnt="0">
        <dgm:presLayoutVars>
          <dgm:chMax val="0"/>
          <dgm:chPref val="0"/>
        </dgm:presLayoutVars>
      </dgm:prSet>
      <dgm:spPr/>
    </dgm:pt>
    <dgm:pt modelId="{29B737F5-5B41-461E-99B4-D7A198663939}" type="pres">
      <dgm:prSet presAssocID="{3C575C53-E128-45DE-AB80-DC234DF9543A}" presName="ChildAccent" presStyleLbl="solidFgAcc1" presStyleIdx="0" presStyleCnt="4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endParaRPr lang="zh-TW" altLang="en-US"/>
        </a:p>
      </dgm:t>
    </dgm:pt>
    <dgm:pt modelId="{33300B60-F2FB-45CB-B529-649329E8953A}" type="pres">
      <dgm:prSet presAssocID="{3C575C53-E128-45DE-AB80-DC234DF9543A}" presName="Child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B1F356F-5C0A-4D6A-B472-9AE986F5CC6D}" type="pres">
      <dgm:prSet presAssocID="{2CF1AFCA-FC3A-420A-8824-A64F9D0F28DE}" presName="childComposite" presStyleCnt="0">
        <dgm:presLayoutVars>
          <dgm:chMax val="0"/>
          <dgm:chPref val="0"/>
        </dgm:presLayoutVars>
      </dgm:prSet>
      <dgm:spPr/>
    </dgm:pt>
    <dgm:pt modelId="{81CA0E61-627E-4887-A4E3-C68B1854D042}" type="pres">
      <dgm:prSet presAssocID="{2CF1AFCA-FC3A-420A-8824-A64F9D0F28DE}" presName="ChildAccent" presStyleLbl="solidFgAcc1" presStyleIdx="1" presStyleCnt="4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endParaRPr lang="zh-TW" altLang="en-US"/>
        </a:p>
      </dgm:t>
    </dgm:pt>
    <dgm:pt modelId="{E0B9A10F-8CFC-41B9-8036-A5EA9E668BCB}" type="pres">
      <dgm:prSet presAssocID="{2CF1AFCA-FC3A-420A-8824-A64F9D0F28DE}" presName="Child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0229E1E-E127-43BB-BB91-3056EB333E67}" type="pres">
      <dgm:prSet presAssocID="{342DA1E0-6898-4EA1-BCD7-8ECABAE405CC}" presName="childComposite" presStyleCnt="0">
        <dgm:presLayoutVars>
          <dgm:chMax val="0"/>
          <dgm:chPref val="0"/>
        </dgm:presLayoutVars>
      </dgm:prSet>
      <dgm:spPr/>
    </dgm:pt>
    <dgm:pt modelId="{5D297D89-E939-4AD2-87AA-D2CF1C73B5E7}" type="pres">
      <dgm:prSet presAssocID="{342DA1E0-6898-4EA1-BCD7-8ECABAE405CC}" presName="ChildAccent" presStyleLbl="solidFgAcc1" presStyleIdx="2" presStyleCnt="4"/>
      <dgm:spPr>
        <a:ln w="76200">
          <a:solidFill>
            <a:srgbClr val="00CCFF"/>
          </a:solidFill>
        </a:ln>
      </dgm:spPr>
      <dgm:t>
        <a:bodyPr/>
        <a:lstStyle/>
        <a:p>
          <a:endParaRPr lang="zh-TW" altLang="en-US"/>
        </a:p>
      </dgm:t>
    </dgm:pt>
    <dgm:pt modelId="{70828808-9BF9-4E51-9BB2-4C29E5F0D980}" type="pres">
      <dgm:prSet presAssocID="{342DA1E0-6898-4EA1-BCD7-8ECABAE405CC}" presName="Child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9202B27-8BF4-4CD6-BED4-4EEB86FCA3DD}" type="pres">
      <dgm:prSet presAssocID="{5AA6280C-0744-4DEB-9225-B2087DDAE758}" presName="root" presStyleCnt="0">
        <dgm:presLayoutVars>
          <dgm:chMax/>
          <dgm:chPref/>
        </dgm:presLayoutVars>
      </dgm:prSet>
      <dgm:spPr/>
    </dgm:pt>
    <dgm:pt modelId="{34EA8D9D-03D8-469B-B734-63A7BF446DAB}" type="pres">
      <dgm:prSet presAssocID="{5AA6280C-0744-4DEB-9225-B2087DDAE758}" presName="rootComposite" presStyleCnt="0">
        <dgm:presLayoutVars/>
      </dgm:prSet>
      <dgm:spPr/>
    </dgm:pt>
    <dgm:pt modelId="{BE604A54-5B47-4788-8A37-253D6D99C5B2}" type="pres">
      <dgm:prSet presAssocID="{5AA6280C-0744-4DEB-9225-B2087DDAE758}" presName="ParentAccent" presStyleLbl="alignNode1" presStyleIdx="1" presStyleCnt="2"/>
      <dgm:spPr/>
    </dgm:pt>
    <dgm:pt modelId="{7CAD8E41-00D0-41BB-9590-48EB056A3A59}" type="pres">
      <dgm:prSet presAssocID="{5AA6280C-0744-4DEB-9225-B2087DDAE758}" presName="ParentSmallAccent" presStyleLbl="fgAcc1" presStyleIdx="1" presStyleCnt="2" custLinFactY="100000" custLinFactNeighborY="131960"/>
      <dgm:spPr/>
    </dgm:pt>
    <dgm:pt modelId="{4E7A3F5F-4BF9-4F9F-968F-5C02D4ABCD57}" type="pres">
      <dgm:prSet presAssocID="{5AA6280C-0744-4DEB-9225-B2087DDAE758}" presName="Parent" presStyleLbl="revTx" presStyleIdx="4" presStyleCnt="6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60DE40-D8F8-4AED-AF15-638C4CB72221}" type="pres">
      <dgm:prSet presAssocID="{5AA6280C-0744-4DEB-9225-B2087DDAE758}" presName="childShape" presStyleCnt="0">
        <dgm:presLayoutVars>
          <dgm:chMax val="0"/>
          <dgm:chPref val="0"/>
        </dgm:presLayoutVars>
      </dgm:prSet>
      <dgm:spPr/>
    </dgm:pt>
    <dgm:pt modelId="{761ACE0B-D209-4AF3-B434-46B909DA6579}" type="pres">
      <dgm:prSet presAssocID="{601E5D32-893F-4D20-80F9-678CB976C026}" presName="childComposite" presStyleCnt="0">
        <dgm:presLayoutVars>
          <dgm:chMax val="0"/>
          <dgm:chPref val="0"/>
        </dgm:presLayoutVars>
      </dgm:prSet>
      <dgm:spPr/>
    </dgm:pt>
    <dgm:pt modelId="{AB1EEC13-E5BE-43BE-9FB9-B09CB90319A2}" type="pres">
      <dgm:prSet presAssocID="{601E5D32-893F-4D20-80F9-678CB976C026}" presName="ChildAccent" presStyleLbl="solidFgAcc1" presStyleIdx="3" presStyleCnt="4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endParaRPr lang="zh-TW" altLang="en-US"/>
        </a:p>
      </dgm:t>
    </dgm:pt>
    <dgm:pt modelId="{C8A01664-2011-4236-B49E-7B8AC21E7609}" type="pres">
      <dgm:prSet presAssocID="{601E5D32-893F-4D20-80F9-678CB976C026}" presName="Child" presStyleLbl="revTx" presStyleIdx="5" presStyleCnt="6" custLinFactNeighborX="-247" custLinFactNeighborY="296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3DEBD3D-BF1F-49F4-9208-D32FDB6DF1AE}" type="presOf" srcId="{3C575C53-E128-45DE-AB80-DC234DF9543A}" destId="{33300B60-F2FB-45CB-B529-649329E8953A}" srcOrd="0" destOrd="0" presId="urn:microsoft.com/office/officeart/2008/layout/SquareAccentList"/>
    <dgm:cxn modelId="{FCF68231-4BC9-4226-8369-A1700F07FBAC}" type="presOf" srcId="{2CF1AFCA-FC3A-420A-8824-A64F9D0F28DE}" destId="{E0B9A10F-8CFC-41B9-8036-A5EA9E668BCB}" srcOrd="0" destOrd="0" presId="urn:microsoft.com/office/officeart/2008/layout/SquareAccentList"/>
    <dgm:cxn modelId="{9296716F-1BE3-4B75-804F-2361EB05A83D}" srcId="{8B7C573D-BC51-4000-9542-D5B0BA5C55CA}" destId="{2CF1AFCA-FC3A-420A-8824-A64F9D0F28DE}" srcOrd="1" destOrd="0" parTransId="{A72A9A66-9A83-436A-8FEB-5FC076E29DA5}" sibTransId="{E415196B-15C6-4585-BFC6-015B67DB67BF}"/>
    <dgm:cxn modelId="{163CA816-01E2-4476-89B3-1618B9452DE5}" type="presOf" srcId="{B713744F-5F81-42FC-BE53-3A49D1273308}" destId="{A820B95C-3A3F-4D7A-8DC1-4FB3DF465E0B}" srcOrd="0" destOrd="0" presId="urn:microsoft.com/office/officeart/2008/layout/SquareAccentList"/>
    <dgm:cxn modelId="{0207674B-5030-4FA5-934E-FDCAE25F71AD}" srcId="{B713744F-5F81-42FC-BE53-3A49D1273308}" destId="{8B7C573D-BC51-4000-9542-D5B0BA5C55CA}" srcOrd="0" destOrd="0" parTransId="{6B762147-6F31-4317-9DDB-9DA2BF8698FC}" sibTransId="{2272160B-3315-4CF6-9AE4-5E1F64FC6775}"/>
    <dgm:cxn modelId="{7EB2B9FC-85BA-4254-A824-6ED26CD97109}" srcId="{B713744F-5F81-42FC-BE53-3A49D1273308}" destId="{5AA6280C-0744-4DEB-9225-B2087DDAE758}" srcOrd="1" destOrd="0" parTransId="{D2D8D383-B7F1-465A-BF3F-4E5DE785A5D0}" sibTransId="{CEF89909-C0F5-4C90-9806-41BF2FD08B50}"/>
    <dgm:cxn modelId="{78DDFD7D-1C0D-4224-A981-A85E4C85305B}" type="presOf" srcId="{601E5D32-893F-4D20-80F9-678CB976C026}" destId="{C8A01664-2011-4236-B49E-7B8AC21E7609}" srcOrd="0" destOrd="0" presId="urn:microsoft.com/office/officeart/2008/layout/SquareAccentList"/>
    <dgm:cxn modelId="{602764BB-E72B-4263-B5FD-4C5E2159F056}" srcId="{8B7C573D-BC51-4000-9542-D5B0BA5C55CA}" destId="{342DA1E0-6898-4EA1-BCD7-8ECABAE405CC}" srcOrd="2" destOrd="0" parTransId="{D5E6BA44-50DB-449F-9C85-5FE4FF93F718}" sibTransId="{2E14BB62-2CD3-4865-B9FC-F1DFCA8D383D}"/>
    <dgm:cxn modelId="{27A165BF-6D48-465F-964B-3803AF08151D}" type="presOf" srcId="{8B7C573D-BC51-4000-9542-D5B0BA5C55CA}" destId="{E5F52FB6-3846-41FC-810E-BF6135898235}" srcOrd="0" destOrd="0" presId="urn:microsoft.com/office/officeart/2008/layout/SquareAccentList"/>
    <dgm:cxn modelId="{EA272A11-C824-4594-BB7D-39D3D80F2BFB}" srcId="{5AA6280C-0744-4DEB-9225-B2087DDAE758}" destId="{601E5D32-893F-4D20-80F9-678CB976C026}" srcOrd="0" destOrd="0" parTransId="{22166219-C999-48AF-BC65-422CA41F1D3B}" sibTransId="{D02395DA-362F-4C53-9D76-D90E261535F1}"/>
    <dgm:cxn modelId="{C8EE2874-8074-4163-9834-203C3C4D2FDC}" type="presOf" srcId="{342DA1E0-6898-4EA1-BCD7-8ECABAE405CC}" destId="{70828808-9BF9-4E51-9BB2-4C29E5F0D980}" srcOrd="0" destOrd="0" presId="urn:microsoft.com/office/officeart/2008/layout/SquareAccentList"/>
    <dgm:cxn modelId="{44592F10-016F-4365-8025-6F0611096A83}" type="presOf" srcId="{5AA6280C-0744-4DEB-9225-B2087DDAE758}" destId="{4E7A3F5F-4BF9-4F9F-968F-5C02D4ABCD57}" srcOrd="0" destOrd="0" presId="urn:microsoft.com/office/officeart/2008/layout/SquareAccentList"/>
    <dgm:cxn modelId="{E7B02965-3415-47C5-8A8F-93994B987D67}" srcId="{8B7C573D-BC51-4000-9542-D5B0BA5C55CA}" destId="{3C575C53-E128-45DE-AB80-DC234DF9543A}" srcOrd="0" destOrd="0" parTransId="{89E04CDE-979C-4A5C-B256-779A676F354A}" sibTransId="{B4CC145C-92EE-414B-A37C-881E475B97C6}"/>
    <dgm:cxn modelId="{35DFC82A-7750-450C-B553-4D3B2E7604C6}" type="presParOf" srcId="{A820B95C-3A3F-4D7A-8DC1-4FB3DF465E0B}" destId="{91BA40BE-3F36-42A5-B721-598B11679F20}" srcOrd="0" destOrd="0" presId="urn:microsoft.com/office/officeart/2008/layout/SquareAccentList"/>
    <dgm:cxn modelId="{892477C6-4997-4FC0-A07B-8BD098B39A79}" type="presParOf" srcId="{91BA40BE-3F36-42A5-B721-598B11679F20}" destId="{A007918C-88D0-4460-972C-37D8DFD8DEE1}" srcOrd="0" destOrd="0" presId="urn:microsoft.com/office/officeart/2008/layout/SquareAccentList"/>
    <dgm:cxn modelId="{1C3A12B5-47A1-497F-95A2-F34BB77C7FEC}" type="presParOf" srcId="{A007918C-88D0-4460-972C-37D8DFD8DEE1}" destId="{9590A6C5-773F-4F44-A936-98871342D2F9}" srcOrd="0" destOrd="0" presId="urn:microsoft.com/office/officeart/2008/layout/SquareAccentList"/>
    <dgm:cxn modelId="{9851D519-7AC6-49B7-A546-1BF471B2BD1A}" type="presParOf" srcId="{A007918C-88D0-4460-972C-37D8DFD8DEE1}" destId="{522D3875-3CD5-47FB-B89D-0DD57A886B18}" srcOrd="1" destOrd="0" presId="urn:microsoft.com/office/officeart/2008/layout/SquareAccentList"/>
    <dgm:cxn modelId="{4148A5FE-BFC4-4493-A2AA-5D52AA4B674E}" type="presParOf" srcId="{A007918C-88D0-4460-972C-37D8DFD8DEE1}" destId="{E5F52FB6-3846-41FC-810E-BF6135898235}" srcOrd="2" destOrd="0" presId="urn:microsoft.com/office/officeart/2008/layout/SquareAccentList"/>
    <dgm:cxn modelId="{A18D4CE0-841D-4484-9129-EF6A7BE09E45}" type="presParOf" srcId="{91BA40BE-3F36-42A5-B721-598B11679F20}" destId="{10B66A0C-08B5-430E-B73B-DBE00861096B}" srcOrd="1" destOrd="0" presId="urn:microsoft.com/office/officeart/2008/layout/SquareAccentList"/>
    <dgm:cxn modelId="{3B1EFC60-9EC4-411F-9450-193C98BE2C4E}" type="presParOf" srcId="{10B66A0C-08B5-430E-B73B-DBE00861096B}" destId="{EF2228A3-C428-4F23-AF88-CB16CD2CF6F1}" srcOrd="0" destOrd="0" presId="urn:microsoft.com/office/officeart/2008/layout/SquareAccentList"/>
    <dgm:cxn modelId="{67C69C9A-06B8-41AD-A377-57902A7907A1}" type="presParOf" srcId="{EF2228A3-C428-4F23-AF88-CB16CD2CF6F1}" destId="{29B737F5-5B41-461E-99B4-D7A198663939}" srcOrd="0" destOrd="0" presId="urn:microsoft.com/office/officeart/2008/layout/SquareAccentList"/>
    <dgm:cxn modelId="{8B044C45-0D05-4944-A571-5B9701A79718}" type="presParOf" srcId="{EF2228A3-C428-4F23-AF88-CB16CD2CF6F1}" destId="{33300B60-F2FB-45CB-B529-649329E8953A}" srcOrd="1" destOrd="0" presId="urn:microsoft.com/office/officeart/2008/layout/SquareAccentList"/>
    <dgm:cxn modelId="{2D9EFBA0-A5B2-4337-9653-BF92B3D04597}" type="presParOf" srcId="{10B66A0C-08B5-430E-B73B-DBE00861096B}" destId="{EB1F356F-5C0A-4D6A-B472-9AE986F5CC6D}" srcOrd="1" destOrd="0" presId="urn:microsoft.com/office/officeart/2008/layout/SquareAccentList"/>
    <dgm:cxn modelId="{9C044BA0-8411-4C62-A4B7-72158C0B8AC7}" type="presParOf" srcId="{EB1F356F-5C0A-4D6A-B472-9AE986F5CC6D}" destId="{81CA0E61-627E-4887-A4E3-C68B1854D042}" srcOrd="0" destOrd="0" presId="urn:microsoft.com/office/officeart/2008/layout/SquareAccentList"/>
    <dgm:cxn modelId="{88383C46-E165-443A-B58A-60F8A1A3F941}" type="presParOf" srcId="{EB1F356F-5C0A-4D6A-B472-9AE986F5CC6D}" destId="{E0B9A10F-8CFC-41B9-8036-A5EA9E668BCB}" srcOrd="1" destOrd="0" presId="urn:microsoft.com/office/officeart/2008/layout/SquareAccentList"/>
    <dgm:cxn modelId="{42BD5BA9-795D-4E63-96BC-C2CA36EE2600}" type="presParOf" srcId="{10B66A0C-08B5-430E-B73B-DBE00861096B}" destId="{C0229E1E-E127-43BB-BB91-3056EB333E67}" srcOrd="2" destOrd="0" presId="urn:microsoft.com/office/officeart/2008/layout/SquareAccentList"/>
    <dgm:cxn modelId="{93E87940-CF4A-49CC-AA53-19C7E6181FBB}" type="presParOf" srcId="{C0229E1E-E127-43BB-BB91-3056EB333E67}" destId="{5D297D89-E939-4AD2-87AA-D2CF1C73B5E7}" srcOrd="0" destOrd="0" presId="urn:microsoft.com/office/officeart/2008/layout/SquareAccentList"/>
    <dgm:cxn modelId="{30EBCBCE-4240-4394-9548-D05BEBB731C4}" type="presParOf" srcId="{C0229E1E-E127-43BB-BB91-3056EB333E67}" destId="{70828808-9BF9-4E51-9BB2-4C29E5F0D980}" srcOrd="1" destOrd="0" presId="urn:microsoft.com/office/officeart/2008/layout/SquareAccentList"/>
    <dgm:cxn modelId="{13986046-DDAA-4177-92AB-B84B5017DD20}" type="presParOf" srcId="{A820B95C-3A3F-4D7A-8DC1-4FB3DF465E0B}" destId="{59202B27-8BF4-4CD6-BED4-4EEB86FCA3DD}" srcOrd="1" destOrd="0" presId="urn:microsoft.com/office/officeart/2008/layout/SquareAccentList"/>
    <dgm:cxn modelId="{B55161E0-F93F-46A5-9610-DE2BDA502D20}" type="presParOf" srcId="{59202B27-8BF4-4CD6-BED4-4EEB86FCA3DD}" destId="{34EA8D9D-03D8-469B-B734-63A7BF446DAB}" srcOrd="0" destOrd="0" presId="urn:microsoft.com/office/officeart/2008/layout/SquareAccentList"/>
    <dgm:cxn modelId="{01EA46FB-3C8A-4F9D-B3FE-326DB3577A33}" type="presParOf" srcId="{34EA8D9D-03D8-469B-B734-63A7BF446DAB}" destId="{BE604A54-5B47-4788-8A37-253D6D99C5B2}" srcOrd="0" destOrd="0" presId="urn:microsoft.com/office/officeart/2008/layout/SquareAccentList"/>
    <dgm:cxn modelId="{8663B0AD-6C54-4A17-A44C-643E0AC53550}" type="presParOf" srcId="{34EA8D9D-03D8-469B-B734-63A7BF446DAB}" destId="{7CAD8E41-00D0-41BB-9590-48EB056A3A59}" srcOrd="1" destOrd="0" presId="urn:microsoft.com/office/officeart/2008/layout/SquareAccentList"/>
    <dgm:cxn modelId="{EC06382A-0EE1-4668-A58C-1B30DBF55F9E}" type="presParOf" srcId="{34EA8D9D-03D8-469B-B734-63A7BF446DAB}" destId="{4E7A3F5F-4BF9-4F9F-968F-5C02D4ABCD57}" srcOrd="2" destOrd="0" presId="urn:microsoft.com/office/officeart/2008/layout/SquareAccentList"/>
    <dgm:cxn modelId="{90DC665E-CA70-4C62-BD1F-5DF76A14FE45}" type="presParOf" srcId="{59202B27-8BF4-4CD6-BED4-4EEB86FCA3DD}" destId="{2E60DE40-D8F8-4AED-AF15-638C4CB72221}" srcOrd="1" destOrd="0" presId="urn:microsoft.com/office/officeart/2008/layout/SquareAccentList"/>
    <dgm:cxn modelId="{0D3B3F86-9C06-4F11-B08B-13823B31BF24}" type="presParOf" srcId="{2E60DE40-D8F8-4AED-AF15-638C4CB72221}" destId="{761ACE0B-D209-4AF3-B434-46B909DA6579}" srcOrd="0" destOrd="0" presId="urn:microsoft.com/office/officeart/2008/layout/SquareAccentList"/>
    <dgm:cxn modelId="{560F94B8-295E-495A-A744-76F7F2BBDBD5}" type="presParOf" srcId="{761ACE0B-D209-4AF3-B434-46B909DA6579}" destId="{AB1EEC13-E5BE-43BE-9FB9-B09CB90319A2}" srcOrd="0" destOrd="0" presId="urn:microsoft.com/office/officeart/2008/layout/SquareAccentList"/>
    <dgm:cxn modelId="{0162B24A-1D46-4625-ABAB-94A5DEBB6866}" type="presParOf" srcId="{761ACE0B-D209-4AF3-B434-46B909DA6579}" destId="{C8A01664-2011-4236-B49E-7B8AC21E7609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5A6530-67F7-402F-BE1A-53F341BC1357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6B342B92-DAB2-4283-A08C-6552446C1D34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現有的遊戲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4EDDAFE-104B-4ED1-B025-9F41B1607787}" type="parTrans" cxnId="{FEAFDBDD-0241-4ED3-A769-4F282955DBD7}">
      <dgm:prSet/>
      <dgm:spPr/>
      <dgm:t>
        <a:bodyPr/>
        <a:lstStyle/>
        <a:p>
          <a:endParaRPr lang="zh-TW" altLang="en-US"/>
        </a:p>
      </dgm:t>
    </dgm:pt>
    <dgm:pt modelId="{89DBBEC4-CE59-4B66-88DE-7CD22A117637}" type="sibTrans" cxnId="{FEAFDBDD-0241-4ED3-A769-4F282955DBD7}">
      <dgm:prSet/>
      <dgm:spPr/>
      <dgm:t>
        <a:bodyPr/>
        <a:lstStyle/>
        <a:p>
          <a:endParaRPr lang="zh-TW" altLang="en-US"/>
        </a:p>
      </dgm:t>
    </dgm:pt>
    <dgm:pt modelId="{F15CF43F-B550-4BB8-B1EB-D880F988B901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預測遊戲價格何時下跌，跌價幅度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FFB40CA-92F3-42AA-9CF9-BB8948099EC0}" type="parTrans" cxnId="{39902E4D-5ADA-4E96-8CCD-1080DC6F06EF}">
      <dgm:prSet/>
      <dgm:spPr/>
      <dgm:t>
        <a:bodyPr/>
        <a:lstStyle/>
        <a:p>
          <a:endParaRPr lang="zh-TW" altLang="en-US"/>
        </a:p>
      </dgm:t>
    </dgm:pt>
    <dgm:pt modelId="{1DDE5370-D4DC-455B-B8D0-E52B9D67C317}" type="sibTrans" cxnId="{39902E4D-5ADA-4E96-8CCD-1080DC6F06EF}">
      <dgm:prSet/>
      <dgm:spPr/>
      <dgm:t>
        <a:bodyPr/>
        <a:lstStyle/>
        <a:p>
          <a:endParaRPr lang="zh-TW" altLang="en-US"/>
        </a:p>
      </dgm:t>
    </dgm:pt>
    <dgm:pt modelId="{1C53DE0E-80F8-4925-BBE5-E9DD7C7758B4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開發新遊戲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B1951B-46B4-4A3A-AB25-7223B75D8F38}" type="parTrans" cxnId="{F8A2E425-ED9B-44BE-BF34-84C4ED139E4F}">
      <dgm:prSet/>
      <dgm:spPr/>
      <dgm:t>
        <a:bodyPr/>
        <a:lstStyle/>
        <a:p>
          <a:endParaRPr lang="zh-TW" altLang="en-US"/>
        </a:p>
      </dgm:t>
    </dgm:pt>
    <dgm:pt modelId="{D3A8575F-FCC1-4FE2-9A2B-CBEC06ECD38D}" type="sibTrans" cxnId="{F8A2E425-ED9B-44BE-BF34-84C4ED139E4F}">
      <dgm:prSet/>
      <dgm:spPr/>
      <dgm:t>
        <a:bodyPr/>
        <a:lstStyle/>
        <a:p>
          <a:endParaRPr lang="zh-TW" altLang="en-US"/>
        </a:p>
      </dgm:t>
    </dgm:pt>
    <dgm:pt modelId="{FF396F24-C5C5-4858-BDA0-53F0E33AE377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預測多重屬性的遊戲價格趨勢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035FEB-B666-487F-AD25-C93274399662}" type="parTrans" cxnId="{C94F3B7D-7F83-4944-8229-01C36812E631}">
      <dgm:prSet/>
      <dgm:spPr/>
      <dgm:t>
        <a:bodyPr/>
        <a:lstStyle/>
        <a:p>
          <a:endParaRPr lang="zh-TW" altLang="en-US"/>
        </a:p>
      </dgm:t>
    </dgm:pt>
    <dgm:pt modelId="{33DEEEA8-B60D-4586-85AF-029A7FC2C378}" type="sibTrans" cxnId="{C94F3B7D-7F83-4944-8229-01C36812E631}">
      <dgm:prSet/>
      <dgm:spPr/>
      <dgm:t>
        <a:bodyPr/>
        <a:lstStyle/>
        <a:p>
          <a:endParaRPr lang="zh-TW" altLang="en-US"/>
        </a:p>
      </dgm:t>
    </dgm:pt>
    <dgm:pt modelId="{58C75AD8-A391-476C-B26A-C1B49B9EDCC8}" type="pres">
      <dgm:prSet presAssocID="{B55A6530-67F7-402F-BE1A-53F341BC13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51F985B7-763B-43C4-8EE0-3196C009C02F}" type="pres">
      <dgm:prSet presAssocID="{6B342B92-DAB2-4283-A08C-6552446C1D34}" presName="parentText" presStyleLbl="node1" presStyleIdx="0" presStyleCnt="2" custLinFactNeighborX="-234" custLinFactNeighborY="365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EF66B1F-4F6F-4CB7-BD99-16733705E0D6}" type="pres">
      <dgm:prSet presAssocID="{6B342B92-DAB2-4283-A08C-6552446C1D34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23018C1-0176-489F-AE4E-158F73FE8931}" type="pres">
      <dgm:prSet presAssocID="{1C53DE0E-80F8-4925-BBE5-E9DD7C7758B4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FEC5BFE-9F51-4CB8-84A5-F0EEB087A77F}" type="pres">
      <dgm:prSet presAssocID="{1C53DE0E-80F8-4925-BBE5-E9DD7C7758B4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9902E4D-5ADA-4E96-8CCD-1080DC6F06EF}" srcId="{6B342B92-DAB2-4283-A08C-6552446C1D34}" destId="{F15CF43F-B550-4BB8-B1EB-D880F988B901}" srcOrd="0" destOrd="0" parTransId="{6FFB40CA-92F3-42AA-9CF9-BB8948099EC0}" sibTransId="{1DDE5370-D4DC-455B-B8D0-E52B9D67C317}"/>
    <dgm:cxn modelId="{7EC0871F-CAFE-4DBE-B92C-1F22B2DE71AE}" type="presOf" srcId="{F15CF43F-B550-4BB8-B1EB-D880F988B901}" destId="{6EF66B1F-4F6F-4CB7-BD99-16733705E0D6}" srcOrd="0" destOrd="0" presId="urn:microsoft.com/office/officeart/2005/8/layout/vList2"/>
    <dgm:cxn modelId="{2F7A1EE9-7BC2-4879-B779-66FB18DBC96A}" type="presOf" srcId="{6B342B92-DAB2-4283-A08C-6552446C1D34}" destId="{51F985B7-763B-43C4-8EE0-3196C009C02F}" srcOrd="0" destOrd="0" presId="urn:microsoft.com/office/officeart/2005/8/layout/vList2"/>
    <dgm:cxn modelId="{9AD733E4-002B-4B61-A734-EBFD5E8F6649}" type="presOf" srcId="{FF396F24-C5C5-4858-BDA0-53F0E33AE377}" destId="{8FEC5BFE-9F51-4CB8-84A5-F0EEB087A77F}" srcOrd="0" destOrd="0" presId="urn:microsoft.com/office/officeart/2005/8/layout/vList2"/>
    <dgm:cxn modelId="{9AA80F3F-196D-40A7-AED8-1DC28240596F}" type="presOf" srcId="{1C53DE0E-80F8-4925-BBE5-E9DD7C7758B4}" destId="{C23018C1-0176-489F-AE4E-158F73FE8931}" srcOrd="0" destOrd="0" presId="urn:microsoft.com/office/officeart/2005/8/layout/vList2"/>
    <dgm:cxn modelId="{F8A2E425-ED9B-44BE-BF34-84C4ED139E4F}" srcId="{B55A6530-67F7-402F-BE1A-53F341BC1357}" destId="{1C53DE0E-80F8-4925-BBE5-E9DD7C7758B4}" srcOrd="1" destOrd="0" parTransId="{A8B1951B-46B4-4A3A-AB25-7223B75D8F38}" sibTransId="{D3A8575F-FCC1-4FE2-9A2B-CBEC06ECD38D}"/>
    <dgm:cxn modelId="{ADC070F0-A0E3-4F77-9CA8-C7E2B3F47C11}" type="presOf" srcId="{B55A6530-67F7-402F-BE1A-53F341BC1357}" destId="{58C75AD8-A391-476C-B26A-C1B49B9EDCC8}" srcOrd="0" destOrd="0" presId="urn:microsoft.com/office/officeart/2005/8/layout/vList2"/>
    <dgm:cxn modelId="{C94F3B7D-7F83-4944-8229-01C36812E631}" srcId="{1C53DE0E-80F8-4925-BBE5-E9DD7C7758B4}" destId="{FF396F24-C5C5-4858-BDA0-53F0E33AE377}" srcOrd="0" destOrd="0" parTransId="{BB035FEB-B666-487F-AD25-C93274399662}" sibTransId="{33DEEEA8-B60D-4586-85AF-029A7FC2C378}"/>
    <dgm:cxn modelId="{FEAFDBDD-0241-4ED3-A769-4F282955DBD7}" srcId="{B55A6530-67F7-402F-BE1A-53F341BC1357}" destId="{6B342B92-DAB2-4283-A08C-6552446C1D34}" srcOrd="0" destOrd="0" parTransId="{74EDDAFE-104B-4ED1-B025-9F41B1607787}" sibTransId="{89DBBEC4-CE59-4B66-88DE-7CD22A117637}"/>
    <dgm:cxn modelId="{A7A7694A-7C0B-4E3F-A645-93A7F200F13F}" type="presParOf" srcId="{58C75AD8-A391-476C-B26A-C1B49B9EDCC8}" destId="{51F985B7-763B-43C4-8EE0-3196C009C02F}" srcOrd="0" destOrd="0" presId="urn:microsoft.com/office/officeart/2005/8/layout/vList2"/>
    <dgm:cxn modelId="{2623A93E-7F4D-41D1-803F-2AD97815FEA1}" type="presParOf" srcId="{58C75AD8-A391-476C-B26A-C1B49B9EDCC8}" destId="{6EF66B1F-4F6F-4CB7-BD99-16733705E0D6}" srcOrd="1" destOrd="0" presId="urn:microsoft.com/office/officeart/2005/8/layout/vList2"/>
    <dgm:cxn modelId="{1CFA86AA-677A-4990-94ED-F1291887120F}" type="presParOf" srcId="{58C75AD8-A391-476C-B26A-C1B49B9EDCC8}" destId="{C23018C1-0176-489F-AE4E-158F73FE8931}" srcOrd="2" destOrd="0" presId="urn:microsoft.com/office/officeart/2005/8/layout/vList2"/>
    <dgm:cxn modelId="{14E6336B-0B21-4F51-BE35-B89CDC0FB654}" type="presParOf" srcId="{58C75AD8-A391-476C-B26A-C1B49B9EDCC8}" destId="{8FEC5BFE-9F51-4CB8-84A5-F0EEB087A77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5A6530-67F7-402F-BE1A-53F341BC1357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6B342B92-DAB2-4283-A08C-6552446C1D34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查詢遊戲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4EDDAFE-104B-4ED1-B025-9F41B1607787}" type="parTrans" cxnId="{FEAFDBDD-0241-4ED3-A769-4F282955DBD7}">
      <dgm:prSet/>
      <dgm:spPr/>
      <dgm:t>
        <a:bodyPr/>
        <a:lstStyle/>
        <a:p>
          <a:endParaRPr lang="zh-TW" altLang="en-US"/>
        </a:p>
      </dgm:t>
    </dgm:pt>
    <dgm:pt modelId="{89DBBEC4-CE59-4B66-88DE-7CD22A117637}" type="sibTrans" cxnId="{FEAFDBDD-0241-4ED3-A769-4F282955DBD7}">
      <dgm:prSet/>
      <dgm:spPr/>
      <dgm:t>
        <a:bodyPr/>
        <a:lstStyle/>
        <a:p>
          <a:endParaRPr lang="zh-TW" altLang="en-US"/>
        </a:p>
      </dgm:t>
    </dgm:pt>
    <dgm:pt modelId="{F15CF43F-B550-4BB8-B1EB-D880F988B901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選擇遊戲，預測該遊戲價格是否下跌與下跌的時機，並提供遊戲價格走勢。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FFB40CA-92F3-42AA-9CF9-BB8948099EC0}" type="parTrans" cxnId="{39902E4D-5ADA-4E96-8CCD-1080DC6F06EF}">
      <dgm:prSet/>
      <dgm:spPr/>
      <dgm:t>
        <a:bodyPr/>
        <a:lstStyle/>
        <a:p>
          <a:endParaRPr lang="zh-TW" altLang="en-US"/>
        </a:p>
      </dgm:t>
    </dgm:pt>
    <dgm:pt modelId="{1DDE5370-D4DC-455B-B8D0-E52B9D67C317}" type="sibTrans" cxnId="{39902E4D-5ADA-4E96-8CCD-1080DC6F06EF}">
      <dgm:prSet/>
      <dgm:spPr/>
      <dgm:t>
        <a:bodyPr/>
        <a:lstStyle/>
        <a:p>
          <a:endParaRPr lang="zh-TW" altLang="en-US"/>
        </a:p>
      </dgm:t>
    </dgm:pt>
    <dgm:pt modelId="{1C53DE0E-80F8-4925-BBE5-E9DD7C7758B4}">
      <dgm:prSet phldrT="[文字]"/>
      <dgm:spPr/>
      <dgm:t>
        <a:bodyPr/>
        <a:lstStyle/>
        <a:p>
          <a:r>
            <a:rPr lang="zh-TW" altLang="en-US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組合屬性查詢</a:t>
          </a:r>
          <a:endParaRPr lang="zh-TW" altLang="en-US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B1951B-46B4-4A3A-AB25-7223B75D8F38}" type="parTrans" cxnId="{F8A2E425-ED9B-44BE-BF34-84C4ED139E4F}">
      <dgm:prSet/>
      <dgm:spPr/>
      <dgm:t>
        <a:bodyPr/>
        <a:lstStyle/>
        <a:p>
          <a:endParaRPr lang="zh-TW" altLang="en-US"/>
        </a:p>
      </dgm:t>
    </dgm:pt>
    <dgm:pt modelId="{D3A8575F-FCC1-4FE2-9A2B-CBEC06ECD38D}" type="sibTrans" cxnId="{F8A2E425-ED9B-44BE-BF34-84C4ED139E4F}">
      <dgm:prSet/>
      <dgm:spPr/>
      <dgm:t>
        <a:bodyPr/>
        <a:lstStyle/>
        <a:p>
          <a:endParaRPr lang="zh-TW" altLang="en-US"/>
        </a:p>
      </dgm:t>
    </dgm:pt>
    <dgm:pt modelId="{FF396F24-C5C5-4858-BDA0-53F0E33AE377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輸入多個遊戲屬性，預測具有該些屬性的遊戲價格趨勢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B035FEB-B666-487F-AD25-C93274399662}" type="parTrans" cxnId="{C94F3B7D-7F83-4944-8229-01C36812E631}">
      <dgm:prSet/>
      <dgm:spPr/>
      <dgm:t>
        <a:bodyPr/>
        <a:lstStyle/>
        <a:p>
          <a:endParaRPr lang="zh-TW" altLang="en-US"/>
        </a:p>
      </dgm:t>
    </dgm:pt>
    <dgm:pt modelId="{33DEEEA8-B60D-4586-85AF-029A7FC2C378}" type="sibTrans" cxnId="{C94F3B7D-7F83-4944-8229-01C36812E631}">
      <dgm:prSet/>
      <dgm:spPr/>
      <dgm:t>
        <a:bodyPr/>
        <a:lstStyle/>
        <a:p>
          <a:endParaRPr lang="zh-TW" altLang="en-US"/>
        </a:p>
      </dgm:t>
    </dgm:pt>
    <dgm:pt modelId="{58C75AD8-A391-476C-B26A-C1B49B9EDCC8}" type="pres">
      <dgm:prSet presAssocID="{B55A6530-67F7-402F-BE1A-53F341BC13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51F985B7-763B-43C4-8EE0-3196C009C02F}" type="pres">
      <dgm:prSet presAssocID="{6B342B92-DAB2-4283-A08C-6552446C1D34}" presName="parentText" presStyleLbl="node1" presStyleIdx="0" presStyleCnt="2" custLinFactNeighborX="-234" custLinFactNeighborY="365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EF66B1F-4F6F-4CB7-BD99-16733705E0D6}" type="pres">
      <dgm:prSet presAssocID="{6B342B92-DAB2-4283-A08C-6552446C1D34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23018C1-0176-489F-AE4E-158F73FE8931}" type="pres">
      <dgm:prSet presAssocID="{1C53DE0E-80F8-4925-BBE5-E9DD7C7758B4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FEC5BFE-9F51-4CB8-84A5-F0EEB087A77F}" type="pres">
      <dgm:prSet presAssocID="{1C53DE0E-80F8-4925-BBE5-E9DD7C7758B4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23EB355-2458-482E-89C2-DB53E42DE796}" type="presOf" srcId="{6B342B92-DAB2-4283-A08C-6552446C1D34}" destId="{51F985B7-763B-43C4-8EE0-3196C009C02F}" srcOrd="0" destOrd="0" presId="urn:microsoft.com/office/officeart/2005/8/layout/vList2"/>
    <dgm:cxn modelId="{39902E4D-5ADA-4E96-8CCD-1080DC6F06EF}" srcId="{6B342B92-DAB2-4283-A08C-6552446C1D34}" destId="{F15CF43F-B550-4BB8-B1EB-D880F988B901}" srcOrd="0" destOrd="0" parTransId="{6FFB40CA-92F3-42AA-9CF9-BB8948099EC0}" sibTransId="{1DDE5370-D4DC-455B-B8D0-E52B9D67C317}"/>
    <dgm:cxn modelId="{3BF5E25F-877F-420E-9267-431292FC6DE6}" type="presOf" srcId="{B55A6530-67F7-402F-BE1A-53F341BC1357}" destId="{58C75AD8-A391-476C-B26A-C1B49B9EDCC8}" srcOrd="0" destOrd="0" presId="urn:microsoft.com/office/officeart/2005/8/layout/vList2"/>
    <dgm:cxn modelId="{F8A2E425-ED9B-44BE-BF34-84C4ED139E4F}" srcId="{B55A6530-67F7-402F-BE1A-53F341BC1357}" destId="{1C53DE0E-80F8-4925-BBE5-E9DD7C7758B4}" srcOrd="1" destOrd="0" parTransId="{A8B1951B-46B4-4A3A-AB25-7223B75D8F38}" sibTransId="{D3A8575F-FCC1-4FE2-9A2B-CBEC06ECD38D}"/>
    <dgm:cxn modelId="{5F13767A-CE22-4944-8F13-F04D963F717A}" type="presOf" srcId="{1C53DE0E-80F8-4925-BBE5-E9DD7C7758B4}" destId="{C23018C1-0176-489F-AE4E-158F73FE8931}" srcOrd="0" destOrd="0" presId="urn:microsoft.com/office/officeart/2005/8/layout/vList2"/>
    <dgm:cxn modelId="{B5D08944-AB73-4EF3-B341-5790A8A492AC}" type="presOf" srcId="{F15CF43F-B550-4BB8-B1EB-D880F988B901}" destId="{6EF66B1F-4F6F-4CB7-BD99-16733705E0D6}" srcOrd="0" destOrd="0" presId="urn:microsoft.com/office/officeart/2005/8/layout/vList2"/>
    <dgm:cxn modelId="{C94F3B7D-7F83-4944-8229-01C36812E631}" srcId="{1C53DE0E-80F8-4925-BBE5-E9DD7C7758B4}" destId="{FF396F24-C5C5-4858-BDA0-53F0E33AE377}" srcOrd="0" destOrd="0" parTransId="{BB035FEB-B666-487F-AD25-C93274399662}" sibTransId="{33DEEEA8-B60D-4586-85AF-029A7FC2C378}"/>
    <dgm:cxn modelId="{FEAFDBDD-0241-4ED3-A769-4F282955DBD7}" srcId="{B55A6530-67F7-402F-BE1A-53F341BC1357}" destId="{6B342B92-DAB2-4283-A08C-6552446C1D34}" srcOrd="0" destOrd="0" parTransId="{74EDDAFE-104B-4ED1-B025-9F41B1607787}" sibTransId="{89DBBEC4-CE59-4B66-88DE-7CD22A117637}"/>
    <dgm:cxn modelId="{112C1F2E-3338-41F2-8348-8C3BC28E0094}" type="presOf" srcId="{FF396F24-C5C5-4858-BDA0-53F0E33AE377}" destId="{8FEC5BFE-9F51-4CB8-84A5-F0EEB087A77F}" srcOrd="0" destOrd="0" presId="urn:microsoft.com/office/officeart/2005/8/layout/vList2"/>
    <dgm:cxn modelId="{0813097F-20FA-4694-A6B2-3AA7FE7F8C92}" type="presParOf" srcId="{58C75AD8-A391-476C-B26A-C1B49B9EDCC8}" destId="{51F985B7-763B-43C4-8EE0-3196C009C02F}" srcOrd="0" destOrd="0" presId="urn:microsoft.com/office/officeart/2005/8/layout/vList2"/>
    <dgm:cxn modelId="{20F9482A-832D-42AF-B65C-043AE006413E}" type="presParOf" srcId="{58C75AD8-A391-476C-B26A-C1B49B9EDCC8}" destId="{6EF66B1F-4F6F-4CB7-BD99-16733705E0D6}" srcOrd="1" destOrd="0" presId="urn:microsoft.com/office/officeart/2005/8/layout/vList2"/>
    <dgm:cxn modelId="{DFA7E937-3A78-4555-B832-5F260C589BC3}" type="presParOf" srcId="{58C75AD8-A391-476C-B26A-C1B49B9EDCC8}" destId="{C23018C1-0176-489F-AE4E-158F73FE8931}" srcOrd="2" destOrd="0" presId="urn:microsoft.com/office/officeart/2005/8/layout/vList2"/>
    <dgm:cxn modelId="{1ED81D82-FEF2-43B1-8DE7-EF0416613640}" type="presParOf" srcId="{58C75AD8-A391-476C-B26A-C1B49B9EDCC8}" destId="{8FEC5BFE-9F51-4CB8-84A5-F0EEB087A77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13744F-5F81-42FC-BE53-3A49D1273308}" type="doc">
      <dgm:prSet loTypeId="urn:microsoft.com/office/officeart/2008/layout/SquareAccent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B7C573D-BC51-4000-9542-D5B0BA5C55CA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消費者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B762147-6F31-4317-9DDB-9DA2BF8698FC}" type="parTrans" cxnId="{0207674B-5030-4FA5-934E-FDCAE25F71AD}">
      <dgm:prSet/>
      <dgm:spPr/>
      <dgm:t>
        <a:bodyPr/>
        <a:lstStyle/>
        <a:p>
          <a:endParaRPr lang="zh-TW" altLang="en-US"/>
        </a:p>
      </dgm:t>
    </dgm:pt>
    <dgm:pt modelId="{2272160B-3315-4CF6-9AE4-5E1F64FC6775}" type="sibTrans" cxnId="{0207674B-5030-4FA5-934E-FDCAE25F71AD}">
      <dgm:prSet/>
      <dgm:spPr/>
      <dgm:t>
        <a:bodyPr/>
        <a:lstStyle/>
        <a:p>
          <a:endParaRPr lang="zh-TW" altLang="en-US"/>
        </a:p>
      </dgm:t>
    </dgm:pt>
    <dgm:pt modelId="{3C575C53-E128-45DE-AB80-DC234DF9543A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得知何時可以優惠價格購買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9E04CDE-979C-4A5C-B256-779A676F354A}" type="parTrans" cxnId="{E7B02965-3415-47C5-8A8F-93994B987D67}">
      <dgm:prSet/>
      <dgm:spPr/>
      <dgm:t>
        <a:bodyPr/>
        <a:lstStyle/>
        <a:p>
          <a:endParaRPr lang="zh-TW" altLang="en-US"/>
        </a:p>
      </dgm:t>
    </dgm:pt>
    <dgm:pt modelId="{B4CC145C-92EE-414B-A37C-881E475B97C6}" type="sibTrans" cxnId="{E7B02965-3415-47C5-8A8F-93994B987D67}">
      <dgm:prSet/>
      <dgm:spPr/>
      <dgm:t>
        <a:bodyPr/>
        <a:lstStyle/>
        <a:p>
          <a:endParaRPr lang="zh-TW" altLang="en-US"/>
        </a:p>
      </dgm:t>
    </dgm:pt>
    <dgm:pt modelId="{5AA6280C-0744-4DEB-9225-B2087DDAE758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開發商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2D8D383-B7F1-465A-BF3F-4E5DE785A5D0}" type="parTrans" cxnId="{7EB2B9FC-85BA-4254-A824-6ED26CD97109}">
      <dgm:prSet/>
      <dgm:spPr/>
      <dgm:t>
        <a:bodyPr/>
        <a:lstStyle/>
        <a:p>
          <a:endParaRPr lang="zh-TW" altLang="en-US"/>
        </a:p>
      </dgm:t>
    </dgm:pt>
    <dgm:pt modelId="{CEF89909-C0F5-4C90-9806-41BF2FD08B50}" type="sibTrans" cxnId="{7EB2B9FC-85BA-4254-A824-6ED26CD97109}">
      <dgm:prSet/>
      <dgm:spPr/>
      <dgm:t>
        <a:bodyPr/>
        <a:lstStyle/>
        <a:p>
          <a:endParaRPr lang="zh-TW" altLang="en-US"/>
        </a:p>
      </dgm:t>
    </dgm:pt>
    <dgm:pt modelId="{601E5D32-893F-4D20-80F9-678CB976C026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作為決策依據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2166219-C999-48AF-BC65-422CA41F1D3B}" type="parTrans" cxnId="{EA272A11-C824-4594-BB7D-39D3D80F2BFB}">
      <dgm:prSet/>
      <dgm:spPr/>
      <dgm:t>
        <a:bodyPr/>
        <a:lstStyle/>
        <a:p>
          <a:endParaRPr lang="zh-TW" altLang="en-US"/>
        </a:p>
      </dgm:t>
    </dgm:pt>
    <dgm:pt modelId="{D02395DA-362F-4C53-9D76-D90E261535F1}" type="sibTrans" cxnId="{EA272A11-C824-4594-BB7D-39D3D80F2BFB}">
      <dgm:prSet/>
      <dgm:spPr/>
      <dgm:t>
        <a:bodyPr/>
        <a:lstStyle/>
        <a:p>
          <a:endParaRPr lang="zh-TW" altLang="en-US"/>
        </a:p>
      </dgm:t>
    </dgm:pt>
    <dgm:pt modelId="{A820B95C-3A3F-4D7A-8DC1-4FB3DF465E0B}" type="pres">
      <dgm:prSet presAssocID="{B713744F-5F81-42FC-BE53-3A49D1273308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91BA40BE-3F36-42A5-B721-598B11679F20}" type="pres">
      <dgm:prSet presAssocID="{8B7C573D-BC51-4000-9542-D5B0BA5C55CA}" presName="root" presStyleCnt="0">
        <dgm:presLayoutVars>
          <dgm:chMax/>
          <dgm:chPref/>
        </dgm:presLayoutVars>
      </dgm:prSet>
      <dgm:spPr/>
    </dgm:pt>
    <dgm:pt modelId="{A007918C-88D0-4460-972C-37D8DFD8DEE1}" type="pres">
      <dgm:prSet presAssocID="{8B7C573D-BC51-4000-9542-D5B0BA5C55CA}" presName="rootComposite" presStyleCnt="0">
        <dgm:presLayoutVars/>
      </dgm:prSet>
      <dgm:spPr/>
    </dgm:pt>
    <dgm:pt modelId="{9590A6C5-773F-4F44-A936-98871342D2F9}" type="pres">
      <dgm:prSet presAssocID="{8B7C573D-BC51-4000-9542-D5B0BA5C55CA}" presName="ParentAccent" presStyleLbl="alignNode1" presStyleIdx="0" presStyleCnt="2"/>
      <dgm:spPr/>
    </dgm:pt>
    <dgm:pt modelId="{522D3875-3CD5-47FB-B89D-0DD57A886B18}" type="pres">
      <dgm:prSet presAssocID="{8B7C573D-BC51-4000-9542-D5B0BA5C55CA}" presName="ParentSmallAccent" presStyleLbl="fgAcc1" presStyleIdx="0" presStyleCnt="2" custLinFactY="100000" custLinFactNeighborY="134743"/>
      <dgm:spPr/>
    </dgm:pt>
    <dgm:pt modelId="{E5F52FB6-3846-41FC-810E-BF6135898235}" type="pres">
      <dgm:prSet presAssocID="{8B7C573D-BC51-4000-9542-D5B0BA5C55CA}" presName="Parent" presStyleLbl="revTx" presStyleIdx="0" presStyleCnt="4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0B66A0C-08B5-430E-B73B-DBE00861096B}" type="pres">
      <dgm:prSet presAssocID="{8B7C573D-BC51-4000-9542-D5B0BA5C55CA}" presName="childShape" presStyleCnt="0">
        <dgm:presLayoutVars>
          <dgm:chMax val="0"/>
          <dgm:chPref val="0"/>
        </dgm:presLayoutVars>
      </dgm:prSet>
      <dgm:spPr/>
    </dgm:pt>
    <dgm:pt modelId="{EF2228A3-C428-4F23-AF88-CB16CD2CF6F1}" type="pres">
      <dgm:prSet presAssocID="{3C575C53-E128-45DE-AB80-DC234DF9543A}" presName="childComposite" presStyleCnt="0">
        <dgm:presLayoutVars>
          <dgm:chMax val="0"/>
          <dgm:chPref val="0"/>
        </dgm:presLayoutVars>
      </dgm:prSet>
      <dgm:spPr/>
    </dgm:pt>
    <dgm:pt modelId="{29B737F5-5B41-461E-99B4-D7A198663939}" type="pres">
      <dgm:prSet presAssocID="{3C575C53-E128-45DE-AB80-DC234DF9543A}" presName="ChildAccent" presStyleLbl="solidFgAcc1" presStyleIdx="0" presStyleCnt="2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endParaRPr lang="zh-TW" altLang="en-US"/>
        </a:p>
      </dgm:t>
    </dgm:pt>
    <dgm:pt modelId="{33300B60-F2FB-45CB-B529-649329E8953A}" type="pres">
      <dgm:prSet presAssocID="{3C575C53-E128-45DE-AB80-DC234DF9543A}" presName="Child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9202B27-8BF4-4CD6-BED4-4EEB86FCA3DD}" type="pres">
      <dgm:prSet presAssocID="{5AA6280C-0744-4DEB-9225-B2087DDAE758}" presName="root" presStyleCnt="0">
        <dgm:presLayoutVars>
          <dgm:chMax/>
          <dgm:chPref/>
        </dgm:presLayoutVars>
      </dgm:prSet>
      <dgm:spPr/>
    </dgm:pt>
    <dgm:pt modelId="{34EA8D9D-03D8-469B-B734-63A7BF446DAB}" type="pres">
      <dgm:prSet presAssocID="{5AA6280C-0744-4DEB-9225-B2087DDAE758}" presName="rootComposite" presStyleCnt="0">
        <dgm:presLayoutVars/>
      </dgm:prSet>
      <dgm:spPr/>
    </dgm:pt>
    <dgm:pt modelId="{BE604A54-5B47-4788-8A37-253D6D99C5B2}" type="pres">
      <dgm:prSet presAssocID="{5AA6280C-0744-4DEB-9225-B2087DDAE758}" presName="ParentAccent" presStyleLbl="alignNode1" presStyleIdx="1" presStyleCnt="2"/>
      <dgm:spPr/>
    </dgm:pt>
    <dgm:pt modelId="{7CAD8E41-00D0-41BB-9590-48EB056A3A59}" type="pres">
      <dgm:prSet presAssocID="{5AA6280C-0744-4DEB-9225-B2087DDAE758}" presName="ParentSmallAccent" presStyleLbl="fgAcc1" presStyleIdx="1" presStyleCnt="2" custLinFactY="100000" custLinFactNeighborY="131915"/>
      <dgm:spPr/>
    </dgm:pt>
    <dgm:pt modelId="{4E7A3F5F-4BF9-4F9F-968F-5C02D4ABCD57}" type="pres">
      <dgm:prSet presAssocID="{5AA6280C-0744-4DEB-9225-B2087DDAE758}" presName="Parent" presStyleLbl="revTx" presStyleIdx="2" presStyleCnt="4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60DE40-D8F8-4AED-AF15-638C4CB72221}" type="pres">
      <dgm:prSet presAssocID="{5AA6280C-0744-4DEB-9225-B2087DDAE758}" presName="childShape" presStyleCnt="0">
        <dgm:presLayoutVars>
          <dgm:chMax val="0"/>
          <dgm:chPref val="0"/>
        </dgm:presLayoutVars>
      </dgm:prSet>
      <dgm:spPr/>
    </dgm:pt>
    <dgm:pt modelId="{761ACE0B-D209-4AF3-B434-46B909DA6579}" type="pres">
      <dgm:prSet presAssocID="{601E5D32-893F-4D20-80F9-678CB976C026}" presName="childComposite" presStyleCnt="0">
        <dgm:presLayoutVars>
          <dgm:chMax val="0"/>
          <dgm:chPref val="0"/>
        </dgm:presLayoutVars>
      </dgm:prSet>
      <dgm:spPr/>
    </dgm:pt>
    <dgm:pt modelId="{AB1EEC13-E5BE-43BE-9FB9-B09CB90319A2}" type="pres">
      <dgm:prSet presAssocID="{601E5D32-893F-4D20-80F9-678CB976C026}" presName="ChildAccent" presStyleLbl="solidFgAcc1" presStyleIdx="1" presStyleCnt="2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endParaRPr lang="zh-TW" altLang="en-US"/>
        </a:p>
      </dgm:t>
    </dgm:pt>
    <dgm:pt modelId="{C8A01664-2011-4236-B49E-7B8AC21E7609}" type="pres">
      <dgm:prSet presAssocID="{601E5D32-893F-4D20-80F9-678CB976C026}" presName="Child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9272421-9545-4AAA-9277-D20445B8563C}" type="presOf" srcId="{3C575C53-E128-45DE-AB80-DC234DF9543A}" destId="{33300B60-F2FB-45CB-B529-649329E8953A}" srcOrd="0" destOrd="0" presId="urn:microsoft.com/office/officeart/2008/layout/SquareAccentList"/>
    <dgm:cxn modelId="{E4A84FF4-64F5-49F9-8E47-E058E4609FBE}" type="presOf" srcId="{5AA6280C-0744-4DEB-9225-B2087DDAE758}" destId="{4E7A3F5F-4BF9-4F9F-968F-5C02D4ABCD57}" srcOrd="0" destOrd="0" presId="urn:microsoft.com/office/officeart/2008/layout/SquareAccentList"/>
    <dgm:cxn modelId="{0207674B-5030-4FA5-934E-FDCAE25F71AD}" srcId="{B713744F-5F81-42FC-BE53-3A49D1273308}" destId="{8B7C573D-BC51-4000-9542-D5B0BA5C55CA}" srcOrd="0" destOrd="0" parTransId="{6B762147-6F31-4317-9DDB-9DA2BF8698FC}" sibTransId="{2272160B-3315-4CF6-9AE4-5E1F64FC6775}"/>
    <dgm:cxn modelId="{A911EF0E-0192-40E7-8A33-B46D4211F91B}" type="presOf" srcId="{B713744F-5F81-42FC-BE53-3A49D1273308}" destId="{A820B95C-3A3F-4D7A-8DC1-4FB3DF465E0B}" srcOrd="0" destOrd="0" presId="urn:microsoft.com/office/officeart/2008/layout/SquareAccentList"/>
    <dgm:cxn modelId="{A5D07E99-618D-498E-8595-6B6C17864FCD}" type="presOf" srcId="{8B7C573D-BC51-4000-9542-D5B0BA5C55CA}" destId="{E5F52FB6-3846-41FC-810E-BF6135898235}" srcOrd="0" destOrd="0" presId="urn:microsoft.com/office/officeart/2008/layout/SquareAccentList"/>
    <dgm:cxn modelId="{7EB2B9FC-85BA-4254-A824-6ED26CD97109}" srcId="{B713744F-5F81-42FC-BE53-3A49D1273308}" destId="{5AA6280C-0744-4DEB-9225-B2087DDAE758}" srcOrd="1" destOrd="0" parTransId="{D2D8D383-B7F1-465A-BF3F-4E5DE785A5D0}" sibTransId="{CEF89909-C0F5-4C90-9806-41BF2FD08B50}"/>
    <dgm:cxn modelId="{EA272A11-C824-4594-BB7D-39D3D80F2BFB}" srcId="{5AA6280C-0744-4DEB-9225-B2087DDAE758}" destId="{601E5D32-893F-4D20-80F9-678CB976C026}" srcOrd="0" destOrd="0" parTransId="{22166219-C999-48AF-BC65-422CA41F1D3B}" sibTransId="{D02395DA-362F-4C53-9D76-D90E261535F1}"/>
    <dgm:cxn modelId="{B388CE22-9563-4F9B-B489-397091EEB901}" type="presOf" srcId="{601E5D32-893F-4D20-80F9-678CB976C026}" destId="{C8A01664-2011-4236-B49E-7B8AC21E7609}" srcOrd="0" destOrd="0" presId="urn:microsoft.com/office/officeart/2008/layout/SquareAccentList"/>
    <dgm:cxn modelId="{E7B02965-3415-47C5-8A8F-93994B987D67}" srcId="{8B7C573D-BC51-4000-9542-D5B0BA5C55CA}" destId="{3C575C53-E128-45DE-AB80-DC234DF9543A}" srcOrd="0" destOrd="0" parTransId="{89E04CDE-979C-4A5C-B256-779A676F354A}" sibTransId="{B4CC145C-92EE-414B-A37C-881E475B97C6}"/>
    <dgm:cxn modelId="{EFF6CADE-D1CF-48AD-89C6-9A1E3A54CF8B}" type="presParOf" srcId="{A820B95C-3A3F-4D7A-8DC1-4FB3DF465E0B}" destId="{91BA40BE-3F36-42A5-B721-598B11679F20}" srcOrd="0" destOrd="0" presId="urn:microsoft.com/office/officeart/2008/layout/SquareAccentList"/>
    <dgm:cxn modelId="{8E446C09-DFF5-4393-9765-A1102B9389DF}" type="presParOf" srcId="{91BA40BE-3F36-42A5-B721-598B11679F20}" destId="{A007918C-88D0-4460-972C-37D8DFD8DEE1}" srcOrd="0" destOrd="0" presId="urn:microsoft.com/office/officeart/2008/layout/SquareAccentList"/>
    <dgm:cxn modelId="{F551DCD5-C5A4-4E54-AB93-895999E4AE85}" type="presParOf" srcId="{A007918C-88D0-4460-972C-37D8DFD8DEE1}" destId="{9590A6C5-773F-4F44-A936-98871342D2F9}" srcOrd="0" destOrd="0" presId="urn:microsoft.com/office/officeart/2008/layout/SquareAccentList"/>
    <dgm:cxn modelId="{39CE521D-B235-4571-9111-E5D62A993A65}" type="presParOf" srcId="{A007918C-88D0-4460-972C-37D8DFD8DEE1}" destId="{522D3875-3CD5-47FB-B89D-0DD57A886B18}" srcOrd="1" destOrd="0" presId="urn:microsoft.com/office/officeart/2008/layout/SquareAccentList"/>
    <dgm:cxn modelId="{7771290A-7FA1-49B9-A261-F798FFCF3FFF}" type="presParOf" srcId="{A007918C-88D0-4460-972C-37D8DFD8DEE1}" destId="{E5F52FB6-3846-41FC-810E-BF6135898235}" srcOrd="2" destOrd="0" presId="urn:microsoft.com/office/officeart/2008/layout/SquareAccentList"/>
    <dgm:cxn modelId="{54B741D2-C229-43D8-AD22-4A3E6308DEEF}" type="presParOf" srcId="{91BA40BE-3F36-42A5-B721-598B11679F20}" destId="{10B66A0C-08B5-430E-B73B-DBE00861096B}" srcOrd="1" destOrd="0" presId="urn:microsoft.com/office/officeart/2008/layout/SquareAccentList"/>
    <dgm:cxn modelId="{A24EF2DF-0CDF-49F4-B433-E9386496C269}" type="presParOf" srcId="{10B66A0C-08B5-430E-B73B-DBE00861096B}" destId="{EF2228A3-C428-4F23-AF88-CB16CD2CF6F1}" srcOrd="0" destOrd="0" presId="urn:microsoft.com/office/officeart/2008/layout/SquareAccentList"/>
    <dgm:cxn modelId="{F22FFD2D-4175-4E3A-836E-2E83C3E19925}" type="presParOf" srcId="{EF2228A3-C428-4F23-AF88-CB16CD2CF6F1}" destId="{29B737F5-5B41-461E-99B4-D7A198663939}" srcOrd="0" destOrd="0" presId="urn:microsoft.com/office/officeart/2008/layout/SquareAccentList"/>
    <dgm:cxn modelId="{7A0C7756-A17A-44FA-B369-462648EEBCA6}" type="presParOf" srcId="{EF2228A3-C428-4F23-AF88-CB16CD2CF6F1}" destId="{33300B60-F2FB-45CB-B529-649329E8953A}" srcOrd="1" destOrd="0" presId="urn:microsoft.com/office/officeart/2008/layout/SquareAccentList"/>
    <dgm:cxn modelId="{93393009-AD2A-4B08-A4D0-B4132CFDC398}" type="presParOf" srcId="{A820B95C-3A3F-4D7A-8DC1-4FB3DF465E0B}" destId="{59202B27-8BF4-4CD6-BED4-4EEB86FCA3DD}" srcOrd="1" destOrd="0" presId="urn:microsoft.com/office/officeart/2008/layout/SquareAccentList"/>
    <dgm:cxn modelId="{FFD54A73-AD69-41EC-B922-580F253FE846}" type="presParOf" srcId="{59202B27-8BF4-4CD6-BED4-4EEB86FCA3DD}" destId="{34EA8D9D-03D8-469B-B734-63A7BF446DAB}" srcOrd="0" destOrd="0" presId="urn:microsoft.com/office/officeart/2008/layout/SquareAccentList"/>
    <dgm:cxn modelId="{567BBF7B-203C-4531-93C2-6FB45C16F431}" type="presParOf" srcId="{34EA8D9D-03D8-469B-B734-63A7BF446DAB}" destId="{BE604A54-5B47-4788-8A37-253D6D99C5B2}" srcOrd="0" destOrd="0" presId="urn:microsoft.com/office/officeart/2008/layout/SquareAccentList"/>
    <dgm:cxn modelId="{C680825F-E493-4292-A8A4-0431BE1B6C92}" type="presParOf" srcId="{34EA8D9D-03D8-469B-B734-63A7BF446DAB}" destId="{7CAD8E41-00D0-41BB-9590-48EB056A3A59}" srcOrd="1" destOrd="0" presId="urn:microsoft.com/office/officeart/2008/layout/SquareAccentList"/>
    <dgm:cxn modelId="{88BE974D-2BD2-44FD-90D5-2D78A9B6373C}" type="presParOf" srcId="{34EA8D9D-03D8-469B-B734-63A7BF446DAB}" destId="{4E7A3F5F-4BF9-4F9F-968F-5C02D4ABCD57}" srcOrd="2" destOrd="0" presId="urn:microsoft.com/office/officeart/2008/layout/SquareAccentList"/>
    <dgm:cxn modelId="{7A883C81-4FC6-4454-B15D-C772F6F73FC9}" type="presParOf" srcId="{59202B27-8BF4-4CD6-BED4-4EEB86FCA3DD}" destId="{2E60DE40-D8F8-4AED-AF15-638C4CB72221}" srcOrd="1" destOrd="0" presId="urn:microsoft.com/office/officeart/2008/layout/SquareAccentList"/>
    <dgm:cxn modelId="{C59BCD7A-0072-4802-9853-D45A8FB5A50A}" type="presParOf" srcId="{2E60DE40-D8F8-4AED-AF15-638C4CB72221}" destId="{761ACE0B-D209-4AF3-B434-46B909DA6579}" srcOrd="0" destOrd="0" presId="urn:microsoft.com/office/officeart/2008/layout/SquareAccentList"/>
    <dgm:cxn modelId="{29E27BC9-BC74-4AA3-9EB0-ED839F67969E}" type="presParOf" srcId="{761ACE0B-D209-4AF3-B434-46B909DA6579}" destId="{AB1EEC13-E5BE-43BE-9FB9-B09CB90319A2}" srcOrd="0" destOrd="0" presId="urn:microsoft.com/office/officeart/2008/layout/SquareAccentList"/>
    <dgm:cxn modelId="{47F113F0-C9E6-4337-966D-33CD5370D949}" type="presParOf" srcId="{761ACE0B-D209-4AF3-B434-46B909DA6579}" destId="{C8A01664-2011-4236-B49E-7B8AC21E7609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0.19703</cdr:x>
      <cdr:y>0.6387</cdr:y>
    </cdr:from>
    <cdr:to>
      <cdr:x>0.32214</cdr:x>
      <cdr:y>0.76144</cdr:y>
    </cdr:to>
    <cdr:sp macro="" textlink="">
      <cdr:nvSpPr>
        <cdr:cNvPr id="2" name="文字方塊 1"/>
        <cdr:cNvSpPr txBox="1"/>
      </cdr:nvSpPr>
      <cdr:spPr>
        <a:xfrm xmlns:a="http://schemas.openxmlformats.org/drawingml/2006/main">
          <a:off x="2160041" y="3460898"/>
          <a:ext cx="1371558" cy="665087"/>
        </a:xfrm>
        <a:prstGeom xmlns:a="http://schemas.openxmlformats.org/drawingml/2006/main" prst="roundRect">
          <a:avLst/>
        </a:prstGeom>
      </cdr:spPr>
      <cdr:style>
        <a:lnRef xmlns:a="http://schemas.openxmlformats.org/drawingml/2006/main" idx="1">
          <a:schemeClr val="accent5"/>
        </a:lnRef>
        <a:fillRef xmlns:a="http://schemas.openxmlformats.org/drawingml/2006/main" idx="3">
          <a:schemeClr val="accent5"/>
        </a:fillRef>
        <a:effectRef xmlns:a="http://schemas.openxmlformats.org/drawingml/2006/main" idx="2">
          <a:schemeClr val="accent5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altLang="zh-TW" sz="4000" dirty="0"/>
            <a:t>7</a:t>
          </a:r>
          <a:r>
            <a:rPr lang="en-US" altLang="zh-TW" sz="4000" dirty="0" smtClean="0"/>
            <a:t>8%</a:t>
          </a:r>
          <a:endParaRPr lang="zh-TW" altLang="en-US" sz="4000" dirty="0"/>
        </a:p>
      </cdr:txBody>
    </cdr:sp>
  </cdr:relSizeAnchor>
  <cdr:relSizeAnchor xmlns:cdr="http://schemas.openxmlformats.org/drawingml/2006/chartDrawing">
    <cdr:from>
      <cdr:x>0.68725</cdr:x>
      <cdr:y>0.2524</cdr:y>
    </cdr:from>
    <cdr:to>
      <cdr:x>0.78392</cdr:x>
      <cdr:y>0.37514</cdr:y>
    </cdr:to>
    <cdr:sp macro="" textlink="">
      <cdr:nvSpPr>
        <cdr:cNvPr id="3" name="文字方塊 1"/>
        <cdr:cNvSpPr txBox="1"/>
      </cdr:nvSpPr>
      <cdr:spPr>
        <a:xfrm xmlns:a="http://schemas.openxmlformats.org/drawingml/2006/main">
          <a:off x="7534193" y="1367672"/>
          <a:ext cx="1059802" cy="665087"/>
        </a:xfrm>
        <a:prstGeom xmlns:a="http://schemas.openxmlformats.org/drawingml/2006/main" prst="roundRect">
          <a:avLst/>
        </a:prstGeom>
      </cdr:spPr>
      <cdr:style>
        <a:lnRef xmlns:a="http://schemas.openxmlformats.org/drawingml/2006/main" idx="1">
          <a:schemeClr val="accent2"/>
        </a:lnRef>
        <a:fillRef xmlns:a="http://schemas.openxmlformats.org/drawingml/2006/main" idx="3">
          <a:schemeClr val="accent2"/>
        </a:fillRef>
        <a:effectRef xmlns:a="http://schemas.openxmlformats.org/drawingml/2006/main" idx="2">
          <a:schemeClr val="accent2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zh-TW" sz="4000" dirty="0" smtClean="0"/>
            <a:t>1%</a:t>
          </a:r>
          <a:endParaRPr lang="zh-TW" altLang="en-US" sz="4000" dirty="0"/>
        </a:p>
      </cdr:txBody>
    </cdr:sp>
  </cdr:relSizeAnchor>
  <cdr:relSizeAnchor xmlns:cdr="http://schemas.openxmlformats.org/drawingml/2006/chartDrawing">
    <cdr:from>
      <cdr:x>0.6064</cdr:x>
      <cdr:y>0.0434</cdr:y>
    </cdr:from>
    <cdr:to>
      <cdr:x>0.72456</cdr:x>
      <cdr:y>0.16613</cdr:y>
    </cdr:to>
    <cdr:sp macro="" textlink="">
      <cdr:nvSpPr>
        <cdr:cNvPr id="4" name="文字方塊 1"/>
        <cdr:cNvSpPr txBox="1"/>
      </cdr:nvSpPr>
      <cdr:spPr>
        <a:xfrm xmlns:a="http://schemas.openxmlformats.org/drawingml/2006/main">
          <a:off x="6647851" y="235170"/>
          <a:ext cx="1295356" cy="665033"/>
        </a:xfrm>
        <a:prstGeom xmlns:a="http://schemas.openxmlformats.org/drawingml/2006/main" prst="roundRect">
          <a:avLst/>
        </a:prstGeom>
      </cdr:spPr>
      <cdr:style>
        <a:lnRef xmlns:a="http://schemas.openxmlformats.org/drawingml/2006/main" idx="1">
          <a:schemeClr val="accent6"/>
        </a:lnRef>
        <a:fillRef xmlns:a="http://schemas.openxmlformats.org/drawingml/2006/main" idx="3">
          <a:schemeClr val="accent6"/>
        </a:fillRef>
        <a:effectRef xmlns:a="http://schemas.openxmlformats.org/drawingml/2006/main" idx="2">
          <a:schemeClr val="accent6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zh-TW" sz="4000" dirty="0" smtClean="0"/>
            <a:t>20%</a:t>
          </a:r>
          <a:endParaRPr lang="zh-TW" altLang="en-US" sz="4000" dirty="0"/>
        </a:p>
      </cdr:txBody>
    </cdr:sp>
  </cdr:relSizeAnchor>
  <cdr:relSizeAnchor xmlns:cdr="http://schemas.openxmlformats.org/drawingml/2006/chartDrawing">
    <cdr:from>
      <cdr:x>0.74466</cdr:x>
      <cdr:y>0.57734</cdr:y>
    </cdr:from>
    <cdr:to>
      <cdr:x>0.84404</cdr:x>
      <cdr:y>0.70007</cdr:y>
    </cdr:to>
    <cdr:sp macro="" textlink="">
      <cdr:nvSpPr>
        <cdr:cNvPr id="5" name="文字方塊 1"/>
        <cdr:cNvSpPr txBox="1"/>
      </cdr:nvSpPr>
      <cdr:spPr>
        <a:xfrm xmlns:a="http://schemas.openxmlformats.org/drawingml/2006/main">
          <a:off x="8163568" y="3128413"/>
          <a:ext cx="1089454" cy="665033"/>
        </a:xfrm>
        <a:prstGeom xmlns:a="http://schemas.openxmlformats.org/drawingml/2006/main" prst="roundRect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3">
          <a:schemeClr val="dk1"/>
        </a:fillRef>
        <a:effectRef xmlns:a="http://schemas.openxmlformats.org/drawingml/2006/main" idx="2">
          <a:schemeClr val="dk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zh-TW" sz="4000" dirty="0" smtClean="0"/>
            <a:t>1%</a:t>
          </a:r>
          <a:endParaRPr lang="zh-TW" altLang="en-US" sz="4000" dirty="0"/>
        </a:p>
      </cdr:txBody>
    </cdr:sp>
  </cdr:relSizeAnchor>
  <cdr:relSizeAnchor xmlns:cdr="http://schemas.openxmlformats.org/drawingml/2006/chartDrawing">
    <cdr:from>
      <cdr:x>0.64092</cdr:x>
      <cdr:y>0.37169</cdr:y>
    </cdr:from>
    <cdr:to>
      <cdr:x>0.76655</cdr:x>
      <cdr:y>0.57703</cdr:y>
    </cdr:to>
    <cdr:cxnSp macro="">
      <cdr:nvCxnSpPr>
        <cdr:cNvPr id="7" name="直線接點 6"/>
        <cdr:cNvCxnSpPr/>
      </cdr:nvCxnSpPr>
      <cdr:spPr>
        <a:xfrm xmlns:a="http://schemas.openxmlformats.org/drawingml/2006/main">
          <a:off x="7026235" y="2014041"/>
          <a:ext cx="1377281" cy="1112703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3"/>
        </a:lnRef>
        <a:fillRef xmlns:a="http://schemas.openxmlformats.org/drawingml/2006/main" idx="0">
          <a:schemeClr val="accent3"/>
        </a:fillRef>
        <a:effectRef xmlns:a="http://schemas.openxmlformats.org/drawingml/2006/main" idx="0">
          <a:schemeClr val="accent3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0.61538</cdr:x>
      <cdr:y>0.31377</cdr:y>
    </cdr:from>
    <cdr:to>
      <cdr:x>0.68725</cdr:x>
      <cdr:y>0.3661</cdr:y>
    </cdr:to>
    <cdr:cxnSp macro="">
      <cdr:nvCxnSpPr>
        <cdr:cNvPr id="9" name="直線接點 8"/>
        <cdr:cNvCxnSpPr/>
      </cdr:nvCxnSpPr>
      <cdr:spPr>
        <a:xfrm xmlns:a="http://schemas.openxmlformats.org/drawingml/2006/main" flipV="1">
          <a:off x="6746317" y="1700216"/>
          <a:ext cx="787918" cy="283582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4"/>
        </a:lnRef>
        <a:fillRef xmlns:a="http://schemas.openxmlformats.org/drawingml/2006/main" idx="0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0.58644</cdr:x>
      <cdr:y>0.16505</cdr:y>
    </cdr:from>
    <cdr:to>
      <cdr:x>0.64772</cdr:x>
      <cdr:y>0.20982</cdr:y>
    </cdr:to>
    <cdr:cxnSp macro="">
      <cdr:nvCxnSpPr>
        <cdr:cNvPr id="11" name="直線接點 10"/>
        <cdr:cNvCxnSpPr/>
      </cdr:nvCxnSpPr>
      <cdr:spPr>
        <a:xfrm xmlns:a="http://schemas.openxmlformats.org/drawingml/2006/main" flipV="1">
          <a:off x="6429076" y="894368"/>
          <a:ext cx="671804" cy="242596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0.32228</cdr:x>
      <cdr:y>0.63435</cdr:y>
    </cdr:from>
    <cdr:to>
      <cdr:x>0.34303</cdr:x>
      <cdr:y>0.6614</cdr:y>
    </cdr:to>
    <cdr:cxnSp macro="">
      <cdr:nvCxnSpPr>
        <cdr:cNvPr id="13" name="直線接點 12"/>
        <cdr:cNvCxnSpPr/>
      </cdr:nvCxnSpPr>
      <cdr:spPr>
        <a:xfrm xmlns:a="http://schemas.openxmlformats.org/drawingml/2006/main" flipV="1">
          <a:off x="3533131" y="3437331"/>
          <a:ext cx="227443" cy="14659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89AA3C-6DAF-4B53-8DA8-5B76CC020E9D}" type="datetimeFigureOut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B6952-31E1-495E-A359-235EB98B9FD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988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646E5-650A-4709-8D8B-7DDCE7B6A9A6}" type="datetimeFigureOut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3A915-F38E-488C-9AFC-FD00B054156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06089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3A915-F38E-488C-9AFC-FD00B054156A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7697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3A915-F38E-488C-9AFC-FD00B054156A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116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0809114-AE57-40CF-89AA-6CCCAEE424E7}" type="datetime1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2F9392-8932-4D30-88DB-821D47597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010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6DB354-2230-4A5A-8BD0-1198E8BB4110}" type="datetime1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2F9392-8932-4D30-88DB-821D47597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8562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770927-6FEC-4E4E-B39C-29EC1C6E6B46}" type="datetime1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2F9392-8932-4D30-88DB-821D47597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10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23" name="日期版面配置區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09114-AE57-40CF-89AA-6CCCAEE424E7}" type="datetime1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24" name="頁尾版面配置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5" name="投影片編號版面配置區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076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04C13D-371B-438C-9665-159A395149FE}" type="datetime1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185835" y="128682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212F9392-8932-4D30-88DB-821D47597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0209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8E81B4B-22E9-4F0A-A491-BA90B873A9A5}" type="datetime1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2F9392-8932-4D30-88DB-821D47597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01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1EA041-12A1-4D31-A3DF-A0994306314C}" type="datetime1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2F9392-8932-4D30-88DB-821D47597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1357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15B25B-36DF-4F71-9474-DCE4EB0D72AE}" type="datetime1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2F9392-8932-4D30-88DB-821D47597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2986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BA7F594-C05F-423C-BB3F-754540FAC996}" type="datetime1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2F9392-8932-4D30-88DB-821D47597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478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B511A2-89E2-4434-BE5E-20827C4B1D8C}" type="datetime1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2F9392-8932-4D30-88DB-821D47597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396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AA6A5D-5CEE-4D38-A6FC-60D157B445D7}" type="datetime1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2F9392-8932-4D30-88DB-821D47597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123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ACA33B-B7B8-4548-9D67-3BC5E9326D85}" type="datetime1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2F9392-8932-4D30-88DB-821D47597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17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zh-TW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zh-TW" smtClean="0"/>
              <a:t>Haga clic para modificar el estilo de texto del patrón</a:t>
            </a:r>
          </a:p>
          <a:p>
            <a:pPr lvl="1"/>
            <a:r>
              <a:rPr lang="es-ES" altLang="zh-TW" smtClean="0"/>
              <a:t>Segundo nivel</a:t>
            </a:r>
          </a:p>
          <a:p>
            <a:pPr lvl="2"/>
            <a:r>
              <a:rPr lang="es-ES" altLang="zh-TW" smtClean="0"/>
              <a:t>Tercer nivel</a:t>
            </a:r>
          </a:p>
          <a:p>
            <a:pPr lvl="3"/>
            <a:r>
              <a:rPr lang="es-ES" altLang="zh-TW" smtClean="0"/>
              <a:t>Cuarto nivel</a:t>
            </a:r>
          </a:p>
          <a:p>
            <a:pPr lvl="4"/>
            <a:r>
              <a:rPr lang="es-ES" altLang="zh-TW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新細明體" panose="02020500000000000000" pitchFamily="18" charset="-120"/>
              </a:defRPr>
            </a:lvl1pPr>
          </a:lstStyle>
          <a:p>
            <a:fld id="{10C75844-85E2-4E14-849A-13E3F8F92705}" type="datetime1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ea typeface="新細明體" panose="02020500000000000000" pitchFamily="18" charset="-120"/>
              </a:defRPr>
            </a:lvl1pPr>
          </a:lstStyle>
          <a:p>
            <a:endParaRPr lang="zh-TW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94800" y="155577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2000">
                <a:ea typeface="新細明體" panose="02020500000000000000" pitchFamily="18" charset="-120"/>
              </a:defRPr>
            </a:lvl1pPr>
          </a:lstStyle>
          <a:p>
            <a:fld id="{212F9392-8932-4D30-88DB-821D475972B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4747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slide" Target="slide1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" Target="slide1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5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0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5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0.gif"/><Relationship Id="rId5" Type="http://schemas.openxmlformats.org/officeDocument/2006/relationships/image" Target="../media/image15.jpe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0.gif"/><Relationship Id="rId5" Type="http://schemas.openxmlformats.org/officeDocument/2006/relationships/image" Target="../media/image24.pn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20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4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20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lin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140.115.236.101:3838/analysisMD" TargetMode="External"/><Relationship Id="rId2" Type="http://schemas.openxmlformats.org/officeDocument/2006/relationships/hyperlink" Target="http://140.115.236.101:3838/gamePredict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851660"/>
            <a:ext cx="9144000" cy="1269683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電腦遊戲價格預測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922077"/>
            <a:ext cx="9144000" cy="1655763"/>
          </a:xfrm>
        </p:spPr>
        <p:txBody>
          <a:bodyPr/>
          <a:lstStyle/>
          <a:p>
            <a:pPr>
              <a:spcBef>
                <a:spcPts val="641"/>
              </a:spcBef>
              <a:tabLst>
                <a:tab pos="0" algn="l"/>
              </a:tabLst>
            </a:pPr>
            <a:r>
              <a:rPr lang="zh-TW" altLang="zh-TW" dirty="0" smtClean="0">
                <a:solidFill>
                  <a:srgbClr val="8B8B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張栩嘉</a:t>
            </a:r>
            <a:r>
              <a:rPr lang="zh-TW" altLang="zh-TW" dirty="0" smtClean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dirty="0" smtClean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郭惠</a:t>
            </a:r>
            <a:r>
              <a:rPr lang="zh-TW" altLang="en-US" dirty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民</a:t>
            </a:r>
            <a:endParaRPr lang="zh-TW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41"/>
              </a:spcBef>
              <a:tabLst>
                <a:tab pos="0" algn="l"/>
              </a:tabLst>
            </a:pPr>
            <a:r>
              <a:rPr lang="zh-TW" altLang="zh-TW" dirty="0" smtClean="0">
                <a:solidFill>
                  <a:srgbClr val="8B8B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r>
              <a:rPr lang="zh-TW" altLang="zh-TW" dirty="0" smtClean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林鳴謙</a:t>
            </a:r>
          </a:p>
          <a:p>
            <a:pPr>
              <a:spcBef>
                <a:spcPts val="641"/>
              </a:spcBef>
              <a:tabLst>
                <a:tab pos="0" algn="l"/>
              </a:tabLst>
            </a:pPr>
            <a:r>
              <a:rPr lang="zh-TW" altLang="zh-TW" dirty="0" smtClean="0">
                <a:solidFill>
                  <a:srgbClr val="8B8B8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r>
              <a:rPr lang="zh-TW" altLang="zh-TW" dirty="0" smtClean="0">
                <a:solidFill>
                  <a:srgbClr val="2626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林彥廷，李秉鴻，李彥儀，朱以文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156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AutoShape 2"/>
          <p:cNvSpPr>
            <a:spLocks noChangeAspect="1" noChangeArrowheads="1"/>
          </p:cNvSpPr>
          <p:nvPr/>
        </p:nvSpPr>
        <p:spPr bwMode="auto">
          <a:xfrm>
            <a:off x="621224" y="392324"/>
            <a:ext cx="2721586" cy="2401678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lvl="0"/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5" name="AutoShape 3"/>
          <p:cNvSpPr>
            <a:spLocks noChangeAspect="1" noChangeArrowheads="1"/>
          </p:cNvSpPr>
          <p:nvPr/>
        </p:nvSpPr>
        <p:spPr bwMode="auto">
          <a:xfrm>
            <a:off x="4468762" y="392324"/>
            <a:ext cx="3251115" cy="2500673"/>
          </a:xfrm>
          <a:prstGeom prst="roundRect">
            <a:avLst>
              <a:gd name="adj" fmla="val 13009"/>
            </a:avLst>
          </a:prstGeom>
          <a:solidFill>
            <a:schemeClr val="accent4">
              <a:lumMod val="40000"/>
              <a:lumOff val="60000"/>
            </a:schemeClr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" name="AutoShape 4"/>
          <p:cNvSpPr>
            <a:spLocks noChangeAspect="1" noChangeArrowheads="1"/>
          </p:cNvSpPr>
          <p:nvPr/>
        </p:nvSpPr>
        <p:spPr bwMode="auto">
          <a:xfrm>
            <a:off x="8358162" y="392324"/>
            <a:ext cx="3368412" cy="2590895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/>
          <a:lstStyle/>
          <a:p>
            <a:endParaRPr lang="zh-TW" altLang="en-US"/>
          </a:p>
        </p:txBody>
      </p:sp>
      <p:sp>
        <p:nvSpPr>
          <p:cNvPr id="97" name="AutoShape 5"/>
          <p:cNvSpPr>
            <a:spLocks noChangeAspect="1" noChangeArrowheads="1"/>
          </p:cNvSpPr>
          <p:nvPr/>
        </p:nvSpPr>
        <p:spPr bwMode="auto">
          <a:xfrm>
            <a:off x="3938884" y="3982987"/>
            <a:ext cx="3415678" cy="2125203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" name="AutoShape 6"/>
          <p:cNvSpPr>
            <a:spLocks noChangeAspect="1" noChangeArrowheads="1"/>
          </p:cNvSpPr>
          <p:nvPr/>
        </p:nvSpPr>
        <p:spPr bwMode="auto">
          <a:xfrm>
            <a:off x="8208672" y="3992513"/>
            <a:ext cx="2987728" cy="2112030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" name="Line 7"/>
          <p:cNvSpPr>
            <a:spLocks noChangeAspect="1" noChangeShapeType="1"/>
          </p:cNvSpPr>
          <p:nvPr/>
        </p:nvSpPr>
        <p:spPr bwMode="auto">
          <a:xfrm flipH="1">
            <a:off x="8396265" y="3470226"/>
            <a:ext cx="0" cy="67895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0" name="TextBox 57"/>
          <p:cNvSpPr txBox="1">
            <a:spLocks noChangeAspect="1" noChangeArrowheads="1"/>
          </p:cNvSpPr>
          <p:nvPr/>
        </p:nvSpPr>
        <p:spPr bwMode="auto">
          <a:xfrm>
            <a:off x="8473169" y="4063774"/>
            <a:ext cx="23441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流程方法詳述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01" name="TextBox 57"/>
          <p:cNvSpPr txBox="1">
            <a:spLocks noChangeAspect="1" noChangeArrowheads="1"/>
          </p:cNvSpPr>
          <p:nvPr/>
        </p:nvSpPr>
        <p:spPr bwMode="auto">
          <a:xfrm>
            <a:off x="8490428" y="4437745"/>
            <a:ext cx="273983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ETL</a:t>
            </a: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時間序列分群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邏輯式迴歸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時間序列分類</a:t>
            </a:r>
          </a:p>
        </p:txBody>
      </p:sp>
      <p:sp>
        <p:nvSpPr>
          <p:cNvPr id="102" name="Line 10"/>
          <p:cNvSpPr>
            <a:spLocks noChangeAspect="1" noChangeShapeType="1"/>
          </p:cNvSpPr>
          <p:nvPr/>
        </p:nvSpPr>
        <p:spPr bwMode="auto">
          <a:xfrm flipH="1">
            <a:off x="4629397" y="3460702"/>
            <a:ext cx="0" cy="631982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" name="TextBox 57"/>
          <p:cNvSpPr txBox="1">
            <a:spLocks noChangeAspect="1" noChangeArrowheads="1"/>
          </p:cNvSpPr>
          <p:nvPr/>
        </p:nvSpPr>
        <p:spPr bwMode="auto">
          <a:xfrm>
            <a:off x="4216696" y="4059189"/>
            <a:ext cx="30422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研究方法與程式實作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04" name="TextBox 57"/>
          <p:cNvSpPr txBox="1">
            <a:spLocks noChangeAspect="1" noChangeArrowheads="1"/>
          </p:cNvSpPr>
          <p:nvPr/>
        </p:nvSpPr>
        <p:spPr bwMode="auto">
          <a:xfrm>
            <a:off x="4216694" y="4415930"/>
            <a:ext cx="2613874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方法實作及調整參數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程式撰寫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程式整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併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資料分析自動化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5" name="Line 13"/>
          <p:cNvSpPr>
            <a:spLocks noChangeAspect="1" noChangeShapeType="1"/>
          </p:cNvSpPr>
          <p:nvPr/>
        </p:nvSpPr>
        <p:spPr bwMode="auto">
          <a:xfrm>
            <a:off x="0" y="3446463"/>
            <a:ext cx="12192000" cy="0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6" name="Line 14"/>
          <p:cNvSpPr>
            <a:spLocks noChangeAspect="1" noChangeShapeType="1"/>
          </p:cNvSpPr>
          <p:nvPr/>
        </p:nvSpPr>
        <p:spPr bwMode="auto">
          <a:xfrm flipH="1">
            <a:off x="9572333" y="2547889"/>
            <a:ext cx="3444" cy="97981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7" name="Line 15"/>
          <p:cNvSpPr>
            <a:spLocks noChangeAspect="1" noChangeShapeType="1"/>
          </p:cNvSpPr>
          <p:nvPr/>
        </p:nvSpPr>
        <p:spPr bwMode="auto">
          <a:xfrm flipH="1">
            <a:off x="6397523" y="2535536"/>
            <a:ext cx="3444" cy="979819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8" name="Line 16"/>
          <p:cNvSpPr>
            <a:spLocks noChangeAspect="1" noChangeShapeType="1"/>
          </p:cNvSpPr>
          <p:nvPr/>
        </p:nvSpPr>
        <p:spPr bwMode="auto">
          <a:xfrm flipH="1">
            <a:off x="2211333" y="2544713"/>
            <a:ext cx="3444" cy="97981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9" name="AutoShape 17"/>
          <p:cNvSpPr>
            <a:spLocks noChangeAspect="1" noChangeArrowheads="1"/>
          </p:cNvSpPr>
          <p:nvPr/>
        </p:nvSpPr>
        <p:spPr bwMode="auto">
          <a:xfrm>
            <a:off x="373064" y="3992512"/>
            <a:ext cx="2750585" cy="2115679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chemeClr val="tx1"/>
            </a:solidFill>
            <a:prstDash val="sysDot"/>
            <a:round/>
            <a:headEnd/>
            <a:tailEnd/>
          </a:ln>
          <a:effectLst/>
          <a:extLst/>
        </p:spPr>
        <p:txBody>
          <a:bodyPr/>
          <a:lstStyle/>
          <a:p>
            <a:endParaRPr lang="zh-TW" altLang="en-US"/>
          </a:p>
        </p:txBody>
      </p:sp>
      <p:sp>
        <p:nvSpPr>
          <p:cNvPr id="110" name="Line 18"/>
          <p:cNvSpPr>
            <a:spLocks noChangeAspect="1" noChangeShapeType="1"/>
          </p:cNvSpPr>
          <p:nvPr/>
        </p:nvSpPr>
        <p:spPr bwMode="auto">
          <a:xfrm flipH="1">
            <a:off x="547957" y="3470226"/>
            <a:ext cx="0" cy="67895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11" name="Group 138"/>
          <p:cNvGrpSpPr>
            <a:grpSpLocks noChangeAspect="1"/>
          </p:cNvGrpSpPr>
          <p:nvPr/>
        </p:nvGrpSpPr>
        <p:grpSpPr bwMode="auto">
          <a:xfrm>
            <a:off x="2084334" y="3330526"/>
            <a:ext cx="265191" cy="265191"/>
            <a:chOff x="1661" y="2750"/>
            <a:chExt cx="250" cy="250"/>
          </a:xfrm>
        </p:grpSpPr>
        <p:sp>
          <p:nvSpPr>
            <p:cNvPr id="112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13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115" name="TextBox 57"/>
          <p:cNvSpPr txBox="1">
            <a:spLocks noChangeAspect="1" noChangeArrowheads="1"/>
          </p:cNvSpPr>
          <p:nvPr/>
        </p:nvSpPr>
        <p:spPr bwMode="auto">
          <a:xfrm>
            <a:off x="705398" y="498184"/>
            <a:ext cx="30369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資料蒐集與儲存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16" name="TextBox 57"/>
          <p:cNvSpPr txBox="1">
            <a:spLocks noChangeAspect="1" noChangeArrowheads="1"/>
          </p:cNvSpPr>
          <p:nvPr/>
        </p:nvSpPr>
        <p:spPr bwMode="auto">
          <a:xfrm>
            <a:off x="801043" y="4452508"/>
            <a:ext cx="1736628" cy="193899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定義問題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決策建議</a:t>
            </a: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8" name="Group 138"/>
          <p:cNvGrpSpPr>
            <a:grpSpLocks noChangeAspect="1"/>
          </p:cNvGrpSpPr>
          <p:nvPr/>
        </p:nvGrpSpPr>
        <p:grpSpPr bwMode="auto">
          <a:xfrm>
            <a:off x="9459622" y="3335289"/>
            <a:ext cx="265191" cy="265191"/>
            <a:chOff x="1661" y="2750"/>
            <a:chExt cx="250" cy="250"/>
          </a:xfrm>
        </p:grpSpPr>
        <p:sp>
          <p:nvSpPr>
            <p:cNvPr id="11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rgbClr val="F9B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2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121" name="TextBox 57"/>
          <p:cNvSpPr txBox="1">
            <a:spLocks noChangeAspect="1" noChangeArrowheads="1"/>
          </p:cNvSpPr>
          <p:nvPr/>
        </p:nvSpPr>
        <p:spPr bwMode="auto">
          <a:xfrm>
            <a:off x="4769679" y="470679"/>
            <a:ext cx="14275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22" name="TextBox 57"/>
          <p:cNvSpPr txBox="1">
            <a:spLocks noChangeAspect="1" noChangeArrowheads="1"/>
          </p:cNvSpPr>
          <p:nvPr/>
        </p:nvSpPr>
        <p:spPr bwMode="auto">
          <a:xfrm>
            <a:off x="4883551" y="941163"/>
            <a:ext cx="171857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流程使用工具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流程使用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3" name="TextBox 57"/>
          <p:cNvSpPr txBox="1">
            <a:spLocks noChangeAspect="1" noChangeArrowheads="1"/>
          </p:cNvSpPr>
          <p:nvPr/>
        </p:nvSpPr>
        <p:spPr bwMode="auto">
          <a:xfrm>
            <a:off x="8614819" y="453429"/>
            <a:ext cx="1427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網頁設計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24" name="TextBox 57"/>
          <p:cNvSpPr txBox="1">
            <a:spLocks noChangeAspect="1" noChangeArrowheads="1"/>
          </p:cNvSpPr>
          <p:nvPr/>
        </p:nvSpPr>
        <p:spPr bwMode="auto">
          <a:xfrm>
            <a:off x="8635870" y="960728"/>
            <a:ext cx="204632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視覺化呈現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網頁前後端設計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正式上線</a:t>
            </a:r>
            <a:r>
              <a:rPr lang="en-US" altLang="ko-KR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ko-KR" altLang="en-US" sz="2000" dirty="0">
              <a:latin typeface="微軟正黑體" panose="020B0604030504040204" pitchFamily="34" charset="-120"/>
            </a:endParaRPr>
          </a:p>
        </p:txBody>
      </p:sp>
      <p:grpSp>
        <p:nvGrpSpPr>
          <p:cNvPr id="128" name="Group 138"/>
          <p:cNvGrpSpPr>
            <a:grpSpLocks noChangeAspect="1"/>
          </p:cNvGrpSpPr>
          <p:nvPr/>
        </p:nvGrpSpPr>
        <p:grpSpPr bwMode="auto">
          <a:xfrm>
            <a:off x="4513242" y="3330526"/>
            <a:ext cx="265191" cy="265191"/>
            <a:chOff x="1661" y="2750"/>
            <a:chExt cx="250" cy="250"/>
          </a:xfrm>
        </p:grpSpPr>
        <p:sp>
          <p:nvSpPr>
            <p:cNvPr id="12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131" name="Group 138"/>
          <p:cNvGrpSpPr>
            <a:grpSpLocks noChangeAspect="1"/>
          </p:cNvGrpSpPr>
          <p:nvPr/>
        </p:nvGrpSpPr>
        <p:grpSpPr bwMode="auto">
          <a:xfrm>
            <a:off x="6268371" y="3330526"/>
            <a:ext cx="265191" cy="265191"/>
            <a:chOff x="1661" y="2750"/>
            <a:chExt cx="250" cy="250"/>
          </a:xfrm>
        </p:grpSpPr>
        <p:sp>
          <p:nvSpPr>
            <p:cNvPr id="132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3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134" name="Group 138"/>
          <p:cNvGrpSpPr>
            <a:grpSpLocks noChangeAspect="1"/>
          </p:cNvGrpSpPr>
          <p:nvPr/>
        </p:nvGrpSpPr>
        <p:grpSpPr bwMode="auto">
          <a:xfrm>
            <a:off x="8280110" y="3340050"/>
            <a:ext cx="265191" cy="265191"/>
            <a:chOff x="1661" y="2750"/>
            <a:chExt cx="250" cy="250"/>
          </a:xfrm>
        </p:grpSpPr>
        <p:sp>
          <p:nvSpPr>
            <p:cNvPr id="135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6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44" name="TextBox 57"/>
          <p:cNvSpPr txBox="1">
            <a:spLocks noChangeAspect="1" noChangeArrowheads="1"/>
          </p:cNvSpPr>
          <p:nvPr/>
        </p:nvSpPr>
        <p:spPr bwMode="auto">
          <a:xfrm>
            <a:off x="615325" y="4061662"/>
            <a:ext cx="14619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系統建立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grpSp>
        <p:nvGrpSpPr>
          <p:cNvPr id="45" name="Group 138"/>
          <p:cNvGrpSpPr>
            <a:grpSpLocks noChangeAspect="1"/>
          </p:cNvGrpSpPr>
          <p:nvPr/>
        </p:nvGrpSpPr>
        <p:grpSpPr bwMode="auto">
          <a:xfrm>
            <a:off x="426758" y="3330526"/>
            <a:ext cx="265191" cy="265191"/>
            <a:chOff x="1661" y="2750"/>
            <a:chExt cx="250" cy="250"/>
          </a:xfrm>
        </p:grpSpPr>
        <p:sp>
          <p:nvSpPr>
            <p:cNvPr id="46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47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48" name="Group 138"/>
          <p:cNvGrpSpPr>
            <a:grpSpLocks noChangeAspect="1"/>
          </p:cNvGrpSpPr>
          <p:nvPr/>
        </p:nvGrpSpPr>
        <p:grpSpPr bwMode="auto">
          <a:xfrm>
            <a:off x="9465973" y="3335289"/>
            <a:ext cx="265191" cy="265191"/>
            <a:chOff x="1661" y="2750"/>
            <a:chExt cx="250" cy="250"/>
          </a:xfrm>
        </p:grpSpPr>
        <p:sp>
          <p:nvSpPr>
            <p:cNvPr id="4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5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895631" y="938373"/>
            <a:ext cx="2723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尋找可用資料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暫定研究方法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確認資料的欄位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資料庫建立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5804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9544" y="87385"/>
            <a:ext cx="10972800" cy="1143000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11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9150" y="4963250"/>
            <a:ext cx="10525125" cy="11525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8676" y="3857195"/>
            <a:ext cx="10525125" cy="11334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8675" y="1690690"/>
            <a:ext cx="10515600" cy="1095375"/>
          </a:xfrm>
          <a:prstGeom prst="rect">
            <a:avLst/>
          </a:prstGeom>
        </p:spPr>
      </p:pic>
      <p:pic>
        <p:nvPicPr>
          <p:cNvPr id="14" name="圖片 13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8202" y="2807279"/>
            <a:ext cx="10525125" cy="1028700"/>
          </a:xfrm>
          <a:prstGeom prst="rect">
            <a:avLst/>
          </a:prstGeom>
        </p:spPr>
      </p:pic>
      <p:pic>
        <p:nvPicPr>
          <p:cNvPr id="16" name="圖片 15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540" y="2807279"/>
            <a:ext cx="752661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7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Oval 2">
            <a:hlinkClick r:id="rId2" action="ppaction://hlinksldjump"/>
          </p:cNvPr>
          <p:cNvSpPr>
            <a:spLocks noChangeArrowheads="1"/>
          </p:cNvSpPr>
          <p:nvPr/>
        </p:nvSpPr>
        <p:spPr bwMode="gray">
          <a:xfrm>
            <a:off x="4229100" y="2073529"/>
            <a:ext cx="2743200" cy="2743200"/>
          </a:xfrm>
          <a:prstGeom prst="ellipse">
            <a:avLst/>
          </a:prstGeom>
          <a:solidFill>
            <a:srgbClr val="FFFFFF">
              <a:alpha val="80000"/>
            </a:srgbClr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3" name="Oval 3">
            <a:hlinkClick r:id="rId2" action="ppaction://hlinksldjump"/>
          </p:cNvPr>
          <p:cNvSpPr>
            <a:spLocks noChangeArrowheads="1"/>
          </p:cNvSpPr>
          <p:nvPr/>
        </p:nvSpPr>
        <p:spPr bwMode="gray">
          <a:xfrm>
            <a:off x="5370855" y="2559117"/>
            <a:ext cx="1619251" cy="1619251"/>
          </a:xfrm>
          <a:prstGeom prst="ellipse">
            <a:avLst/>
          </a:prstGeom>
          <a:solidFill>
            <a:srgbClr val="DCDCDC">
              <a:alpha val="50000"/>
            </a:srgbClr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" name="Line 4"/>
          <p:cNvSpPr>
            <a:spLocks noChangeShapeType="1"/>
          </p:cNvSpPr>
          <p:nvPr/>
        </p:nvSpPr>
        <p:spPr bwMode="gray">
          <a:xfrm>
            <a:off x="4610100" y="3368929"/>
            <a:ext cx="965203" cy="18259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5" name="Line 5"/>
          <p:cNvSpPr>
            <a:spLocks noChangeShapeType="1"/>
          </p:cNvSpPr>
          <p:nvPr/>
        </p:nvSpPr>
        <p:spPr bwMode="gray">
          <a:xfrm>
            <a:off x="5448301" y="2225930"/>
            <a:ext cx="589247" cy="585103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6" name="Line 6"/>
          <p:cNvSpPr>
            <a:spLocks noChangeShapeType="1"/>
          </p:cNvSpPr>
          <p:nvPr/>
        </p:nvSpPr>
        <p:spPr bwMode="gray">
          <a:xfrm flipH="1">
            <a:off x="5543552" y="3824405"/>
            <a:ext cx="580417" cy="1335224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7" name="Line 7"/>
          <p:cNvSpPr>
            <a:spLocks noChangeShapeType="1"/>
          </p:cNvSpPr>
          <p:nvPr/>
        </p:nvSpPr>
        <p:spPr bwMode="gray">
          <a:xfrm>
            <a:off x="6743701" y="3511805"/>
            <a:ext cx="698499" cy="617401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8" name="Line 8"/>
          <p:cNvSpPr>
            <a:spLocks noChangeShapeType="1"/>
          </p:cNvSpPr>
          <p:nvPr/>
        </p:nvSpPr>
        <p:spPr bwMode="gray">
          <a:xfrm flipV="1">
            <a:off x="6698004" y="2378330"/>
            <a:ext cx="579096" cy="661988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title" idx="4294967295"/>
          </p:nvPr>
        </p:nvSpPr>
        <p:spPr>
          <a:xfrm>
            <a:off x="2621397" y="162055"/>
            <a:ext cx="6734175" cy="936625"/>
          </a:xfrm>
        </p:spPr>
        <p:txBody>
          <a:bodyPr/>
          <a:lstStyle/>
          <a:p>
            <a:r>
              <a:rPr lang="en-US" altLang="zh-TW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RHadoop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grpSp>
        <p:nvGrpSpPr>
          <p:cNvPr id="4107" name="Group 11"/>
          <p:cNvGrpSpPr>
            <a:grpSpLocks/>
          </p:cNvGrpSpPr>
          <p:nvPr/>
        </p:nvGrpSpPr>
        <p:grpSpPr bwMode="auto">
          <a:xfrm>
            <a:off x="4533902" y="1235330"/>
            <a:ext cx="1146175" cy="1374775"/>
            <a:chOff x="2064" y="1008"/>
            <a:chExt cx="722" cy="866"/>
          </a:xfrm>
        </p:grpSpPr>
        <p:sp>
          <p:nvSpPr>
            <p:cNvPr id="192" name="Oval 12"/>
            <p:cNvSpPr>
              <a:spLocks noChangeArrowheads="1"/>
            </p:cNvSpPr>
            <p:nvPr/>
          </p:nvSpPr>
          <p:spPr bwMode="gray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4109" name="Group 13"/>
            <p:cNvGrpSpPr>
              <a:grpSpLocks/>
            </p:cNvGrpSpPr>
            <p:nvPr/>
          </p:nvGrpSpPr>
          <p:grpSpPr bwMode="auto">
            <a:xfrm>
              <a:off x="2086" y="1030"/>
              <a:ext cx="680" cy="844"/>
              <a:chOff x="3975" y="1593"/>
              <a:chExt cx="931" cy="1157"/>
            </a:xfrm>
          </p:grpSpPr>
          <p:pic>
            <p:nvPicPr>
              <p:cNvPr id="4110" name="Picture 14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3975" y="1593"/>
                <a:ext cx="925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7" name="Oval 15"/>
              <p:cNvSpPr>
                <a:spLocks noChangeArrowheads="1"/>
              </p:cNvSpPr>
              <p:nvPr/>
            </p:nvSpPr>
            <p:spPr bwMode="gray">
              <a:xfrm>
                <a:off x="3975" y="1593"/>
                <a:ext cx="931" cy="938"/>
              </a:xfrm>
              <a:prstGeom prst="ellipse">
                <a:avLst/>
              </a:prstGeom>
              <a:solidFill>
                <a:srgbClr val="A8D02A">
                  <a:alpha val="50000"/>
                </a:srgb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pic>
            <p:nvPicPr>
              <p:cNvPr id="4112" name="Picture 16" descr="light_shadow1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85"/>
              <a:stretch>
                <a:fillRect/>
              </a:stretch>
            </p:blipFill>
            <p:spPr bwMode="gray">
              <a:xfrm>
                <a:off x="3984" y="1632"/>
                <a:ext cx="682" cy="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113" name="Group 17"/>
              <p:cNvGrpSpPr>
                <a:grpSpLocks/>
              </p:cNvGrpSpPr>
              <p:nvPr/>
            </p:nvGrpSpPr>
            <p:grpSpPr bwMode="auto">
              <a:xfrm rot="-3733502" flipH="1" flipV="1">
                <a:off x="4250" y="2244"/>
                <a:ext cx="821" cy="191"/>
                <a:chOff x="2528" y="1060"/>
                <a:chExt cx="894" cy="236"/>
              </a:xfrm>
            </p:grpSpPr>
            <p:grpSp>
              <p:nvGrpSpPr>
                <p:cNvPr id="4114" name="Group 18"/>
                <p:cNvGrpSpPr>
                  <a:grpSpLocks/>
                </p:cNvGrpSpPr>
                <p:nvPr/>
              </p:nvGrpSpPr>
              <p:grpSpPr bwMode="auto">
                <a:xfrm>
                  <a:off x="2528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216" name="AutoShape 19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60" y="2284"/>
                    <a:ext cx="226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7" name="AutoShape 20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8" y="2285"/>
                    <a:ext cx="226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8" name="AutoShape 21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67" y="2307"/>
                    <a:ext cx="228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9" name="AutoShape 22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59" y="2338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119" name="Group 23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212" name="AutoShape 24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68" y="2281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3" name="AutoShape 25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2002" y="2285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4" name="AutoShape 26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8" y="2304"/>
                    <a:ext cx="226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15" name="AutoShape 27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9" y="2336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</p:grpSp>
          </p:grpSp>
        </p:grpSp>
        <p:grpSp>
          <p:nvGrpSpPr>
            <p:cNvPr id="4124" name="Group 28"/>
            <p:cNvGrpSpPr>
              <a:grpSpLocks/>
            </p:cNvGrpSpPr>
            <p:nvPr/>
          </p:nvGrpSpPr>
          <p:grpSpPr bwMode="auto">
            <a:xfrm rot="-3733502" flipH="1" flipV="1">
              <a:off x="2362" y="1508"/>
              <a:ext cx="528" cy="122"/>
              <a:chOff x="2528" y="1060"/>
              <a:chExt cx="894" cy="236"/>
            </a:xfrm>
          </p:grpSpPr>
          <p:grpSp>
            <p:nvGrpSpPr>
              <p:cNvPr id="4125" name="Group 29"/>
              <p:cNvGrpSpPr>
                <a:grpSpLocks/>
              </p:cNvGrpSpPr>
              <p:nvPr/>
            </p:nvGrpSpPr>
            <p:grpSpPr bwMode="auto">
              <a:xfrm>
                <a:off x="2528" y="1060"/>
                <a:ext cx="742" cy="186"/>
                <a:chOff x="1565" y="2568"/>
                <a:chExt cx="1118" cy="279"/>
              </a:xfrm>
            </p:grpSpPr>
            <p:sp>
              <p:nvSpPr>
                <p:cNvPr id="202" name="AutoShape 30"/>
                <p:cNvSpPr>
                  <a:spLocks noChangeArrowheads="1"/>
                </p:cNvSpPr>
                <p:nvPr/>
              </p:nvSpPr>
              <p:spPr bwMode="white">
                <a:xfrm rot="5263130">
                  <a:off x="1856" y="2281"/>
                  <a:ext cx="223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3" name="AutoShape 31"/>
                <p:cNvSpPr>
                  <a:spLocks noChangeArrowheads="1"/>
                </p:cNvSpPr>
                <p:nvPr/>
              </p:nvSpPr>
              <p:spPr bwMode="white">
                <a:xfrm rot="6078281">
                  <a:off x="1996" y="2282"/>
                  <a:ext cx="221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4" name="AutoShape 32"/>
                <p:cNvSpPr>
                  <a:spLocks noChangeArrowheads="1"/>
                </p:cNvSpPr>
                <p:nvPr/>
              </p:nvSpPr>
              <p:spPr bwMode="white">
                <a:xfrm rot="6373927">
                  <a:off x="2064" y="2309"/>
                  <a:ext cx="226" cy="814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5" name="AutoShape 33"/>
                <p:cNvSpPr>
                  <a:spLocks noChangeArrowheads="1"/>
                </p:cNvSpPr>
                <p:nvPr/>
              </p:nvSpPr>
              <p:spPr bwMode="white">
                <a:xfrm rot="6906312">
                  <a:off x="2162" y="2335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130" name="Group 34"/>
              <p:cNvGrpSpPr>
                <a:grpSpLocks/>
              </p:cNvGrpSpPr>
              <p:nvPr/>
            </p:nvGrpSpPr>
            <p:grpSpPr bwMode="auto">
              <a:xfrm rot="1353540">
                <a:off x="2680" y="1110"/>
                <a:ext cx="742" cy="186"/>
                <a:chOff x="1565" y="2568"/>
                <a:chExt cx="1118" cy="279"/>
              </a:xfrm>
            </p:grpSpPr>
            <p:sp>
              <p:nvSpPr>
                <p:cNvPr id="198" name="AutoShape 35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87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99" name="AutoShape 36"/>
                <p:cNvSpPr>
                  <a:spLocks noChangeArrowheads="1"/>
                </p:cNvSpPr>
                <p:nvPr/>
              </p:nvSpPr>
              <p:spPr bwMode="white">
                <a:xfrm rot="6078281">
                  <a:off x="1996" y="2289"/>
                  <a:ext cx="226" cy="814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0" name="AutoShape 37"/>
                <p:cNvSpPr>
                  <a:spLocks noChangeArrowheads="1"/>
                </p:cNvSpPr>
                <p:nvPr/>
              </p:nvSpPr>
              <p:spPr bwMode="white">
                <a:xfrm rot="6373927">
                  <a:off x="2074" y="2309"/>
                  <a:ext cx="223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1" name="AutoShape 38"/>
                <p:cNvSpPr>
                  <a:spLocks noChangeArrowheads="1"/>
                </p:cNvSpPr>
                <p:nvPr/>
              </p:nvSpPr>
              <p:spPr bwMode="white">
                <a:xfrm rot="6906312">
                  <a:off x="2163" y="2340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sp>
          <p:nvSpPr>
            <p:cNvPr id="4135" name="Rectangle 39"/>
            <p:cNvSpPr>
              <a:spLocks noChangeArrowheads="1"/>
            </p:cNvSpPr>
            <p:nvPr/>
          </p:nvSpPr>
          <p:spPr bwMode="gray">
            <a:xfrm>
              <a:off x="2218" y="1272"/>
              <a:ext cx="42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TW" sz="160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rhdfs</a:t>
              </a:r>
              <a:endParaRPr lang="en-US" altLang="zh-CN" sz="1600" b="1" dirty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4136" name="Group 40"/>
          <p:cNvGrpSpPr>
            <a:grpSpLocks/>
          </p:cNvGrpSpPr>
          <p:nvPr/>
        </p:nvGrpSpPr>
        <p:grpSpPr bwMode="auto">
          <a:xfrm>
            <a:off x="3544890" y="2632330"/>
            <a:ext cx="1146175" cy="1374775"/>
            <a:chOff x="2064" y="1008"/>
            <a:chExt cx="722" cy="866"/>
          </a:xfrm>
        </p:grpSpPr>
        <p:sp>
          <p:nvSpPr>
            <p:cNvPr id="221" name="Oval 41"/>
            <p:cNvSpPr>
              <a:spLocks noChangeArrowheads="1"/>
            </p:cNvSpPr>
            <p:nvPr/>
          </p:nvSpPr>
          <p:spPr bwMode="gray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4138" name="Group 42"/>
            <p:cNvGrpSpPr>
              <a:grpSpLocks/>
            </p:cNvGrpSpPr>
            <p:nvPr/>
          </p:nvGrpSpPr>
          <p:grpSpPr bwMode="auto">
            <a:xfrm>
              <a:off x="2086" y="1030"/>
              <a:ext cx="680" cy="844"/>
              <a:chOff x="3975" y="1593"/>
              <a:chExt cx="931" cy="1157"/>
            </a:xfrm>
          </p:grpSpPr>
          <p:pic>
            <p:nvPicPr>
              <p:cNvPr id="4139" name="Picture 43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3975" y="1593"/>
                <a:ext cx="925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6" name="Oval 44"/>
              <p:cNvSpPr>
                <a:spLocks noChangeArrowheads="1"/>
              </p:cNvSpPr>
              <p:nvPr/>
            </p:nvSpPr>
            <p:spPr bwMode="gray">
              <a:xfrm>
                <a:off x="3975" y="1593"/>
                <a:ext cx="931" cy="938"/>
              </a:xfrm>
              <a:prstGeom prst="ellipse">
                <a:avLst/>
              </a:prstGeom>
              <a:solidFill>
                <a:srgbClr val="FFC319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pic>
            <p:nvPicPr>
              <p:cNvPr id="4141" name="Picture 45" descr="light_shadow1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85"/>
              <a:stretch>
                <a:fillRect/>
              </a:stretch>
            </p:blipFill>
            <p:spPr bwMode="gray">
              <a:xfrm>
                <a:off x="3984" y="1632"/>
                <a:ext cx="682" cy="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142" name="Group 46"/>
              <p:cNvGrpSpPr>
                <a:grpSpLocks/>
              </p:cNvGrpSpPr>
              <p:nvPr/>
            </p:nvGrpSpPr>
            <p:grpSpPr bwMode="auto">
              <a:xfrm rot="-3733502" flipH="1" flipV="1">
                <a:off x="4250" y="2244"/>
                <a:ext cx="821" cy="191"/>
                <a:chOff x="2528" y="1060"/>
                <a:chExt cx="894" cy="236"/>
              </a:xfrm>
            </p:grpSpPr>
            <p:grpSp>
              <p:nvGrpSpPr>
                <p:cNvPr id="4143" name="Group 47"/>
                <p:cNvGrpSpPr>
                  <a:grpSpLocks/>
                </p:cNvGrpSpPr>
                <p:nvPr/>
              </p:nvGrpSpPr>
              <p:grpSpPr bwMode="auto">
                <a:xfrm>
                  <a:off x="2528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245" name="AutoShape 48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60" y="2284"/>
                    <a:ext cx="226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6" name="AutoShape 49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8" y="2285"/>
                    <a:ext cx="226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7" name="AutoShape 50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67" y="2307"/>
                    <a:ext cx="228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8" name="AutoShape 51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59" y="2338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148" name="Group 52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241" name="AutoShape 53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68" y="2281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2" name="AutoShape 54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2002" y="2285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3" name="AutoShape 55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8" y="2304"/>
                    <a:ext cx="226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44" name="AutoShape 56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9" y="2336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</p:grpSp>
          </p:grpSp>
        </p:grpSp>
        <p:grpSp>
          <p:nvGrpSpPr>
            <p:cNvPr id="4153" name="Group 57"/>
            <p:cNvGrpSpPr>
              <a:grpSpLocks/>
            </p:cNvGrpSpPr>
            <p:nvPr/>
          </p:nvGrpSpPr>
          <p:grpSpPr bwMode="auto">
            <a:xfrm rot="-3733502" flipH="1" flipV="1">
              <a:off x="2362" y="1508"/>
              <a:ext cx="528" cy="122"/>
              <a:chOff x="2528" y="1060"/>
              <a:chExt cx="894" cy="236"/>
            </a:xfrm>
          </p:grpSpPr>
          <p:grpSp>
            <p:nvGrpSpPr>
              <p:cNvPr id="4154" name="Group 58"/>
              <p:cNvGrpSpPr>
                <a:grpSpLocks/>
              </p:cNvGrpSpPr>
              <p:nvPr/>
            </p:nvGrpSpPr>
            <p:grpSpPr bwMode="auto">
              <a:xfrm>
                <a:off x="2528" y="1060"/>
                <a:ext cx="742" cy="186"/>
                <a:chOff x="1565" y="2568"/>
                <a:chExt cx="1118" cy="279"/>
              </a:xfrm>
            </p:grpSpPr>
            <p:sp>
              <p:nvSpPr>
                <p:cNvPr id="231" name="AutoShape 59"/>
                <p:cNvSpPr>
                  <a:spLocks noChangeArrowheads="1"/>
                </p:cNvSpPr>
                <p:nvPr/>
              </p:nvSpPr>
              <p:spPr bwMode="white">
                <a:xfrm rot="5263130">
                  <a:off x="1856" y="2281"/>
                  <a:ext cx="223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2" name="AutoShape 60"/>
                <p:cNvSpPr>
                  <a:spLocks noChangeArrowheads="1"/>
                </p:cNvSpPr>
                <p:nvPr/>
              </p:nvSpPr>
              <p:spPr bwMode="white">
                <a:xfrm rot="6078281">
                  <a:off x="1996" y="2282"/>
                  <a:ext cx="221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3" name="AutoShape 61"/>
                <p:cNvSpPr>
                  <a:spLocks noChangeArrowheads="1"/>
                </p:cNvSpPr>
                <p:nvPr/>
              </p:nvSpPr>
              <p:spPr bwMode="white">
                <a:xfrm rot="6373927">
                  <a:off x="2064" y="2309"/>
                  <a:ext cx="226" cy="814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4" name="AutoShape 62"/>
                <p:cNvSpPr>
                  <a:spLocks noChangeArrowheads="1"/>
                </p:cNvSpPr>
                <p:nvPr/>
              </p:nvSpPr>
              <p:spPr bwMode="white">
                <a:xfrm rot="6906312">
                  <a:off x="2162" y="2335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159" name="Group 63"/>
              <p:cNvGrpSpPr>
                <a:grpSpLocks/>
              </p:cNvGrpSpPr>
              <p:nvPr/>
            </p:nvGrpSpPr>
            <p:grpSpPr bwMode="auto">
              <a:xfrm rot="1353540">
                <a:off x="2680" y="1110"/>
                <a:ext cx="742" cy="186"/>
                <a:chOff x="1565" y="2568"/>
                <a:chExt cx="1118" cy="279"/>
              </a:xfrm>
            </p:grpSpPr>
            <p:sp>
              <p:nvSpPr>
                <p:cNvPr id="227" name="AutoShape 64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87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28" name="AutoShape 65"/>
                <p:cNvSpPr>
                  <a:spLocks noChangeArrowheads="1"/>
                </p:cNvSpPr>
                <p:nvPr/>
              </p:nvSpPr>
              <p:spPr bwMode="white">
                <a:xfrm rot="6078281">
                  <a:off x="1996" y="2289"/>
                  <a:ext cx="226" cy="814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29" name="AutoShape 66"/>
                <p:cNvSpPr>
                  <a:spLocks noChangeArrowheads="1"/>
                </p:cNvSpPr>
                <p:nvPr/>
              </p:nvSpPr>
              <p:spPr bwMode="white">
                <a:xfrm rot="6373927">
                  <a:off x="2074" y="2309"/>
                  <a:ext cx="223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0" name="AutoShape 67"/>
                <p:cNvSpPr>
                  <a:spLocks noChangeArrowheads="1"/>
                </p:cNvSpPr>
                <p:nvPr/>
              </p:nvSpPr>
              <p:spPr bwMode="white">
                <a:xfrm rot="6906312">
                  <a:off x="2163" y="2340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sp>
          <p:nvSpPr>
            <p:cNvPr id="4164" name="Rectangle 68"/>
            <p:cNvSpPr>
              <a:spLocks noChangeArrowheads="1"/>
            </p:cNvSpPr>
            <p:nvPr/>
          </p:nvSpPr>
          <p:spPr bwMode="gray">
            <a:xfrm>
              <a:off x="2263" y="1272"/>
              <a:ext cx="34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b="1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rmr</a:t>
              </a:r>
              <a:endParaRPr lang="en-US" altLang="zh-CN" sz="1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4165" name="Group 69"/>
          <p:cNvGrpSpPr>
            <a:grpSpLocks/>
          </p:cNvGrpSpPr>
          <p:nvPr/>
        </p:nvGrpSpPr>
        <p:grpSpPr bwMode="auto">
          <a:xfrm>
            <a:off x="4657727" y="4980243"/>
            <a:ext cx="1146175" cy="1374775"/>
            <a:chOff x="2064" y="1008"/>
            <a:chExt cx="722" cy="866"/>
          </a:xfrm>
        </p:grpSpPr>
        <p:sp>
          <p:nvSpPr>
            <p:cNvPr id="250" name="Oval 70"/>
            <p:cNvSpPr>
              <a:spLocks noChangeArrowheads="1"/>
            </p:cNvSpPr>
            <p:nvPr/>
          </p:nvSpPr>
          <p:spPr bwMode="gray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4167" name="Group 71"/>
            <p:cNvGrpSpPr>
              <a:grpSpLocks/>
            </p:cNvGrpSpPr>
            <p:nvPr/>
          </p:nvGrpSpPr>
          <p:grpSpPr bwMode="auto">
            <a:xfrm>
              <a:off x="2086" y="1030"/>
              <a:ext cx="680" cy="844"/>
              <a:chOff x="3975" y="1593"/>
              <a:chExt cx="931" cy="1157"/>
            </a:xfrm>
          </p:grpSpPr>
          <p:pic>
            <p:nvPicPr>
              <p:cNvPr id="4168" name="Picture 72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3975" y="1593"/>
                <a:ext cx="925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5" name="Oval 73"/>
              <p:cNvSpPr>
                <a:spLocks noChangeArrowheads="1"/>
              </p:cNvSpPr>
              <p:nvPr/>
            </p:nvSpPr>
            <p:spPr bwMode="gray">
              <a:xfrm>
                <a:off x="3975" y="1593"/>
                <a:ext cx="931" cy="938"/>
              </a:xfrm>
              <a:prstGeom prst="ellipse">
                <a:avLst/>
              </a:prstGeom>
              <a:solidFill>
                <a:srgbClr val="FF6161">
                  <a:alpha val="50000"/>
                </a:srgb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pic>
            <p:nvPicPr>
              <p:cNvPr id="4170" name="Picture 74" descr="light_shadow1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85"/>
              <a:stretch>
                <a:fillRect/>
              </a:stretch>
            </p:blipFill>
            <p:spPr bwMode="gray">
              <a:xfrm>
                <a:off x="3984" y="1632"/>
                <a:ext cx="682" cy="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171" name="Group 75"/>
              <p:cNvGrpSpPr>
                <a:grpSpLocks/>
              </p:cNvGrpSpPr>
              <p:nvPr/>
            </p:nvGrpSpPr>
            <p:grpSpPr bwMode="auto">
              <a:xfrm rot="-3733502" flipH="1" flipV="1">
                <a:off x="4250" y="2244"/>
                <a:ext cx="821" cy="191"/>
                <a:chOff x="2528" y="1060"/>
                <a:chExt cx="894" cy="236"/>
              </a:xfrm>
            </p:grpSpPr>
            <p:grpSp>
              <p:nvGrpSpPr>
                <p:cNvPr id="4172" name="Group 76"/>
                <p:cNvGrpSpPr>
                  <a:grpSpLocks/>
                </p:cNvGrpSpPr>
                <p:nvPr/>
              </p:nvGrpSpPr>
              <p:grpSpPr bwMode="auto">
                <a:xfrm>
                  <a:off x="2528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274" name="AutoShape 77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60" y="2284"/>
                    <a:ext cx="226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5" name="AutoShape 78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8" y="2285"/>
                    <a:ext cx="226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6" name="AutoShape 79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67" y="2307"/>
                    <a:ext cx="228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7" name="AutoShape 80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59" y="2338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177" name="Group 81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270" name="AutoShape 82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68" y="2281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1" name="AutoShape 83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2002" y="2285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2" name="AutoShape 84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8" y="2304"/>
                    <a:ext cx="226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73" name="AutoShape 85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9" y="2336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</p:grpSp>
          </p:grpSp>
        </p:grpSp>
        <p:grpSp>
          <p:nvGrpSpPr>
            <p:cNvPr id="4182" name="Group 86"/>
            <p:cNvGrpSpPr>
              <a:grpSpLocks/>
            </p:cNvGrpSpPr>
            <p:nvPr/>
          </p:nvGrpSpPr>
          <p:grpSpPr bwMode="auto">
            <a:xfrm rot="-3733502" flipH="1" flipV="1">
              <a:off x="2362" y="1508"/>
              <a:ext cx="528" cy="122"/>
              <a:chOff x="2528" y="1060"/>
              <a:chExt cx="894" cy="236"/>
            </a:xfrm>
          </p:grpSpPr>
          <p:grpSp>
            <p:nvGrpSpPr>
              <p:cNvPr id="4183" name="Group 87"/>
              <p:cNvGrpSpPr>
                <a:grpSpLocks/>
              </p:cNvGrpSpPr>
              <p:nvPr/>
            </p:nvGrpSpPr>
            <p:grpSpPr bwMode="auto">
              <a:xfrm>
                <a:off x="2528" y="1060"/>
                <a:ext cx="742" cy="186"/>
                <a:chOff x="1565" y="2568"/>
                <a:chExt cx="1118" cy="279"/>
              </a:xfrm>
            </p:grpSpPr>
            <p:sp>
              <p:nvSpPr>
                <p:cNvPr id="260" name="AutoShape 88"/>
                <p:cNvSpPr>
                  <a:spLocks noChangeArrowheads="1"/>
                </p:cNvSpPr>
                <p:nvPr/>
              </p:nvSpPr>
              <p:spPr bwMode="white">
                <a:xfrm rot="5263130">
                  <a:off x="1856" y="2281"/>
                  <a:ext cx="223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61" name="AutoShape 89"/>
                <p:cNvSpPr>
                  <a:spLocks noChangeArrowheads="1"/>
                </p:cNvSpPr>
                <p:nvPr/>
              </p:nvSpPr>
              <p:spPr bwMode="white">
                <a:xfrm rot="6078281">
                  <a:off x="1996" y="2282"/>
                  <a:ext cx="221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62" name="AutoShape 90"/>
                <p:cNvSpPr>
                  <a:spLocks noChangeArrowheads="1"/>
                </p:cNvSpPr>
                <p:nvPr/>
              </p:nvSpPr>
              <p:spPr bwMode="white">
                <a:xfrm rot="6373927">
                  <a:off x="2064" y="2309"/>
                  <a:ext cx="226" cy="814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63" name="AutoShape 91"/>
                <p:cNvSpPr>
                  <a:spLocks noChangeArrowheads="1"/>
                </p:cNvSpPr>
                <p:nvPr/>
              </p:nvSpPr>
              <p:spPr bwMode="white">
                <a:xfrm rot="6906312">
                  <a:off x="2162" y="2335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188" name="Group 92"/>
              <p:cNvGrpSpPr>
                <a:grpSpLocks/>
              </p:cNvGrpSpPr>
              <p:nvPr/>
            </p:nvGrpSpPr>
            <p:grpSpPr bwMode="auto">
              <a:xfrm rot="1353540">
                <a:off x="2680" y="1110"/>
                <a:ext cx="742" cy="186"/>
                <a:chOff x="1565" y="2568"/>
                <a:chExt cx="1118" cy="279"/>
              </a:xfrm>
            </p:grpSpPr>
            <p:sp>
              <p:nvSpPr>
                <p:cNvPr id="256" name="AutoShape 93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87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57" name="AutoShape 94"/>
                <p:cNvSpPr>
                  <a:spLocks noChangeArrowheads="1"/>
                </p:cNvSpPr>
                <p:nvPr/>
              </p:nvSpPr>
              <p:spPr bwMode="white">
                <a:xfrm rot="6078281">
                  <a:off x="1996" y="2289"/>
                  <a:ext cx="226" cy="814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58" name="AutoShape 95"/>
                <p:cNvSpPr>
                  <a:spLocks noChangeArrowheads="1"/>
                </p:cNvSpPr>
                <p:nvPr/>
              </p:nvSpPr>
              <p:spPr bwMode="white">
                <a:xfrm rot="6373927">
                  <a:off x="2074" y="2309"/>
                  <a:ext cx="223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59" name="AutoShape 96"/>
                <p:cNvSpPr>
                  <a:spLocks noChangeArrowheads="1"/>
                </p:cNvSpPr>
                <p:nvPr/>
              </p:nvSpPr>
              <p:spPr bwMode="white">
                <a:xfrm rot="6906312">
                  <a:off x="2163" y="2340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sp>
          <p:nvSpPr>
            <p:cNvPr id="4193" name="Rectangle 97"/>
            <p:cNvSpPr>
              <a:spLocks noChangeArrowheads="1"/>
            </p:cNvSpPr>
            <p:nvPr/>
          </p:nvSpPr>
          <p:spPr bwMode="gray">
            <a:xfrm>
              <a:off x="2209" y="1272"/>
              <a:ext cx="44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rhase</a:t>
              </a:r>
              <a:endParaRPr lang="en-US" altLang="zh-CN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194" name="Group 98"/>
          <p:cNvGrpSpPr>
            <a:grpSpLocks/>
          </p:cNvGrpSpPr>
          <p:nvPr/>
        </p:nvGrpSpPr>
        <p:grpSpPr bwMode="auto">
          <a:xfrm>
            <a:off x="7372351" y="3824406"/>
            <a:ext cx="1146175" cy="1374775"/>
            <a:chOff x="2064" y="1008"/>
            <a:chExt cx="722" cy="866"/>
          </a:xfrm>
        </p:grpSpPr>
        <p:sp>
          <p:nvSpPr>
            <p:cNvPr id="279" name="Oval 99"/>
            <p:cNvSpPr>
              <a:spLocks noChangeArrowheads="1"/>
            </p:cNvSpPr>
            <p:nvPr/>
          </p:nvSpPr>
          <p:spPr bwMode="gray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4196" name="Group 100"/>
            <p:cNvGrpSpPr>
              <a:grpSpLocks/>
            </p:cNvGrpSpPr>
            <p:nvPr/>
          </p:nvGrpSpPr>
          <p:grpSpPr bwMode="auto">
            <a:xfrm>
              <a:off x="2086" y="1030"/>
              <a:ext cx="680" cy="844"/>
              <a:chOff x="3975" y="1593"/>
              <a:chExt cx="931" cy="1157"/>
            </a:xfrm>
          </p:grpSpPr>
          <p:pic>
            <p:nvPicPr>
              <p:cNvPr id="4197" name="Picture 101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3975" y="1593"/>
                <a:ext cx="925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4" name="Oval 102"/>
              <p:cNvSpPr>
                <a:spLocks noChangeArrowheads="1"/>
              </p:cNvSpPr>
              <p:nvPr/>
            </p:nvSpPr>
            <p:spPr bwMode="gray">
              <a:xfrm>
                <a:off x="3975" y="1593"/>
                <a:ext cx="931" cy="938"/>
              </a:xfrm>
              <a:prstGeom prst="ellipse">
                <a:avLst/>
              </a:prstGeom>
              <a:solidFill>
                <a:srgbClr val="808080">
                  <a:alpha val="50000"/>
                </a:srgb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pic>
            <p:nvPicPr>
              <p:cNvPr id="4199" name="Picture 103" descr="light_shadow1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85"/>
              <a:stretch>
                <a:fillRect/>
              </a:stretch>
            </p:blipFill>
            <p:spPr bwMode="gray">
              <a:xfrm>
                <a:off x="3984" y="1632"/>
                <a:ext cx="682" cy="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200" name="Group 104"/>
              <p:cNvGrpSpPr>
                <a:grpSpLocks/>
              </p:cNvGrpSpPr>
              <p:nvPr/>
            </p:nvGrpSpPr>
            <p:grpSpPr bwMode="auto">
              <a:xfrm rot="-3733502" flipH="1" flipV="1">
                <a:off x="4250" y="2244"/>
                <a:ext cx="821" cy="191"/>
                <a:chOff x="2528" y="1060"/>
                <a:chExt cx="894" cy="236"/>
              </a:xfrm>
            </p:grpSpPr>
            <p:grpSp>
              <p:nvGrpSpPr>
                <p:cNvPr id="4201" name="Group 105"/>
                <p:cNvGrpSpPr>
                  <a:grpSpLocks/>
                </p:cNvGrpSpPr>
                <p:nvPr/>
              </p:nvGrpSpPr>
              <p:grpSpPr bwMode="auto">
                <a:xfrm>
                  <a:off x="2528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303" name="AutoShape 106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60" y="2284"/>
                    <a:ext cx="226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4" name="AutoShape 107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8" y="2285"/>
                    <a:ext cx="226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5" name="AutoShape 108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67" y="2307"/>
                    <a:ext cx="228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6" name="AutoShape 109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59" y="2338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206" name="Group 110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299" name="AutoShape 111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68" y="2281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0" name="AutoShape 112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2002" y="2285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1" name="AutoShape 113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8" y="2304"/>
                    <a:ext cx="226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02" name="AutoShape 114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9" y="2336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</p:grpSp>
          </p:grpSp>
        </p:grpSp>
        <p:grpSp>
          <p:nvGrpSpPr>
            <p:cNvPr id="4211" name="Group 115"/>
            <p:cNvGrpSpPr>
              <a:grpSpLocks/>
            </p:cNvGrpSpPr>
            <p:nvPr/>
          </p:nvGrpSpPr>
          <p:grpSpPr bwMode="auto">
            <a:xfrm rot="-3733502" flipH="1" flipV="1">
              <a:off x="2362" y="1508"/>
              <a:ext cx="528" cy="122"/>
              <a:chOff x="2528" y="1060"/>
              <a:chExt cx="894" cy="236"/>
            </a:xfrm>
          </p:grpSpPr>
          <p:grpSp>
            <p:nvGrpSpPr>
              <p:cNvPr id="4212" name="Group 116"/>
              <p:cNvGrpSpPr>
                <a:grpSpLocks/>
              </p:cNvGrpSpPr>
              <p:nvPr/>
            </p:nvGrpSpPr>
            <p:grpSpPr bwMode="auto">
              <a:xfrm>
                <a:off x="2528" y="1060"/>
                <a:ext cx="742" cy="186"/>
                <a:chOff x="1565" y="2568"/>
                <a:chExt cx="1118" cy="279"/>
              </a:xfrm>
            </p:grpSpPr>
            <p:sp>
              <p:nvSpPr>
                <p:cNvPr id="289" name="AutoShape 117"/>
                <p:cNvSpPr>
                  <a:spLocks noChangeArrowheads="1"/>
                </p:cNvSpPr>
                <p:nvPr/>
              </p:nvSpPr>
              <p:spPr bwMode="white">
                <a:xfrm rot="5263130">
                  <a:off x="1856" y="2281"/>
                  <a:ext cx="223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90" name="AutoShape 118"/>
                <p:cNvSpPr>
                  <a:spLocks noChangeArrowheads="1"/>
                </p:cNvSpPr>
                <p:nvPr/>
              </p:nvSpPr>
              <p:spPr bwMode="white">
                <a:xfrm rot="6078281">
                  <a:off x="1996" y="2282"/>
                  <a:ext cx="221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91" name="AutoShape 119"/>
                <p:cNvSpPr>
                  <a:spLocks noChangeArrowheads="1"/>
                </p:cNvSpPr>
                <p:nvPr/>
              </p:nvSpPr>
              <p:spPr bwMode="white">
                <a:xfrm rot="6373927">
                  <a:off x="2064" y="2309"/>
                  <a:ext cx="226" cy="814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92" name="AutoShape 120"/>
                <p:cNvSpPr>
                  <a:spLocks noChangeArrowheads="1"/>
                </p:cNvSpPr>
                <p:nvPr/>
              </p:nvSpPr>
              <p:spPr bwMode="white">
                <a:xfrm rot="6906312">
                  <a:off x="2162" y="2335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217" name="Group 121"/>
              <p:cNvGrpSpPr>
                <a:grpSpLocks/>
              </p:cNvGrpSpPr>
              <p:nvPr/>
            </p:nvGrpSpPr>
            <p:grpSpPr bwMode="auto">
              <a:xfrm rot="1353540">
                <a:off x="2680" y="1110"/>
                <a:ext cx="742" cy="186"/>
                <a:chOff x="1565" y="2568"/>
                <a:chExt cx="1118" cy="279"/>
              </a:xfrm>
            </p:grpSpPr>
            <p:sp>
              <p:nvSpPr>
                <p:cNvPr id="285" name="AutoShape 122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87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86" name="AutoShape 123"/>
                <p:cNvSpPr>
                  <a:spLocks noChangeArrowheads="1"/>
                </p:cNvSpPr>
                <p:nvPr/>
              </p:nvSpPr>
              <p:spPr bwMode="white">
                <a:xfrm rot="6078281">
                  <a:off x="1996" y="2289"/>
                  <a:ext cx="226" cy="814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87" name="AutoShape 124"/>
                <p:cNvSpPr>
                  <a:spLocks noChangeArrowheads="1"/>
                </p:cNvSpPr>
                <p:nvPr/>
              </p:nvSpPr>
              <p:spPr bwMode="white">
                <a:xfrm rot="6373927">
                  <a:off x="2074" y="2309"/>
                  <a:ext cx="223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88" name="AutoShape 125"/>
                <p:cNvSpPr>
                  <a:spLocks noChangeArrowheads="1"/>
                </p:cNvSpPr>
                <p:nvPr/>
              </p:nvSpPr>
              <p:spPr bwMode="white">
                <a:xfrm rot="6906312">
                  <a:off x="2163" y="2340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sp>
          <p:nvSpPr>
            <p:cNvPr id="4222" name="Rectangle 126"/>
            <p:cNvSpPr>
              <a:spLocks noChangeArrowheads="1"/>
            </p:cNvSpPr>
            <p:nvPr/>
          </p:nvSpPr>
          <p:spPr bwMode="gray">
            <a:xfrm>
              <a:off x="2173" y="1272"/>
              <a:ext cx="51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TW" sz="160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plyrmr</a:t>
              </a:r>
              <a:endParaRPr lang="en-US" altLang="zh-CN" sz="1600" b="1" dirty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4223" name="Group 127"/>
          <p:cNvGrpSpPr>
            <a:grpSpLocks/>
          </p:cNvGrpSpPr>
          <p:nvPr/>
        </p:nvGrpSpPr>
        <p:grpSpPr bwMode="auto">
          <a:xfrm>
            <a:off x="6896103" y="1359155"/>
            <a:ext cx="1146175" cy="1374775"/>
            <a:chOff x="2064" y="1008"/>
            <a:chExt cx="722" cy="866"/>
          </a:xfrm>
        </p:grpSpPr>
        <p:sp>
          <p:nvSpPr>
            <p:cNvPr id="308" name="Oval 128"/>
            <p:cNvSpPr>
              <a:spLocks noChangeArrowheads="1"/>
            </p:cNvSpPr>
            <p:nvPr/>
          </p:nvSpPr>
          <p:spPr bwMode="gray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4225" name="Group 129"/>
            <p:cNvGrpSpPr>
              <a:grpSpLocks/>
            </p:cNvGrpSpPr>
            <p:nvPr/>
          </p:nvGrpSpPr>
          <p:grpSpPr bwMode="auto">
            <a:xfrm>
              <a:off x="2086" y="1030"/>
              <a:ext cx="680" cy="844"/>
              <a:chOff x="3975" y="1593"/>
              <a:chExt cx="931" cy="1157"/>
            </a:xfrm>
          </p:grpSpPr>
          <p:pic>
            <p:nvPicPr>
              <p:cNvPr id="4226" name="Picture 130" descr="circuler_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3975" y="1593"/>
                <a:ext cx="925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3" name="Oval 131"/>
              <p:cNvSpPr>
                <a:spLocks noChangeArrowheads="1"/>
              </p:cNvSpPr>
              <p:nvPr/>
            </p:nvSpPr>
            <p:spPr bwMode="gray">
              <a:xfrm>
                <a:off x="3975" y="1593"/>
                <a:ext cx="931" cy="938"/>
              </a:xfrm>
              <a:prstGeom prst="ellipse">
                <a:avLst/>
              </a:prstGeom>
              <a:solidFill>
                <a:srgbClr val="5CB1FE">
                  <a:alpha val="50000"/>
                </a:srgb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pic>
            <p:nvPicPr>
              <p:cNvPr id="4228" name="Picture 132" descr="light_shadow1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85"/>
              <a:stretch>
                <a:fillRect/>
              </a:stretch>
            </p:blipFill>
            <p:spPr bwMode="gray">
              <a:xfrm>
                <a:off x="3984" y="1632"/>
                <a:ext cx="682" cy="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229" name="Group 133"/>
              <p:cNvGrpSpPr>
                <a:grpSpLocks/>
              </p:cNvGrpSpPr>
              <p:nvPr/>
            </p:nvGrpSpPr>
            <p:grpSpPr bwMode="auto">
              <a:xfrm rot="-3733502" flipH="1" flipV="1">
                <a:off x="4250" y="2244"/>
                <a:ext cx="821" cy="191"/>
                <a:chOff x="2528" y="1060"/>
                <a:chExt cx="894" cy="236"/>
              </a:xfrm>
            </p:grpSpPr>
            <p:grpSp>
              <p:nvGrpSpPr>
                <p:cNvPr id="4230" name="Group 134"/>
                <p:cNvGrpSpPr>
                  <a:grpSpLocks/>
                </p:cNvGrpSpPr>
                <p:nvPr/>
              </p:nvGrpSpPr>
              <p:grpSpPr bwMode="auto">
                <a:xfrm>
                  <a:off x="2528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332" name="AutoShape 135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60" y="2284"/>
                    <a:ext cx="226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3" name="AutoShape 136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8" y="2285"/>
                    <a:ext cx="226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4" name="AutoShape 137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67" y="2307"/>
                    <a:ext cx="228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5" name="AutoShape 138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59" y="2338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</p:grpSp>
            <p:grpSp>
              <p:nvGrpSpPr>
                <p:cNvPr id="4235" name="Group 139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328" name="AutoShape 140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68" y="2281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29" name="AutoShape 141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2002" y="2285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0" name="AutoShape 142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8" y="2304"/>
                    <a:ext cx="226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331" name="AutoShape 143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9" y="2336"/>
                    <a:ext cx="226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</p:grpSp>
          </p:grpSp>
        </p:grpSp>
        <p:grpSp>
          <p:nvGrpSpPr>
            <p:cNvPr id="4240" name="Group 144"/>
            <p:cNvGrpSpPr>
              <a:grpSpLocks/>
            </p:cNvGrpSpPr>
            <p:nvPr/>
          </p:nvGrpSpPr>
          <p:grpSpPr bwMode="auto">
            <a:xfrm rot="-3733502" flipH="1" flipV="1">
              <a:off x="2362" y="1508"/>
              <a:ext cx="528" cy="122"/>
              <a:chOff x="2528" y="1060"/>
              <a:chExt cx="894" cy="236"/>
            </a:xfrm>
          </p:grpSpPr>
          <p:grpSp>
            <p:nvGrpSpPr>
              <p:cNvPr id="4241" name="Group 145"/>
              <p:cNvGrpSpPr>
                <a:grpSpLocks/>
              </p:cNvGrpSpPr>
              <p:nvPr/>
            </p:nvGrpSpPr>
            <p:grpSpPr bwMode="auto">
              <a:xfrm>
                <a:off x="2528" y="1060"/>
                <a:ext cx="742" cy="186"/>
                <a:chOff x="1565" y="2568"/>
                <a:chExt cx="1118" cy="279"/>
              </a:xfrm>
            </p:grpSpPr>
            <p:sp>
              <p:nvSpPr>
                <p:cNvPr id="318" name="AutoShape 146"/>
                <p:cNvSpPr>
                  <a:spLocks noChangeArrowheads="1"/>
                </p:cNvSpPr>
                <p:nvPr/>
              </p:nvSpPr>
              <p:spPr bwMode="white">
                <a:xfrm rot="5263130">
                  <a:off x="1856" y="2281"/>
                  <a:ext cx="223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19" name="AutoShape 147"/>
                <p:cNvSpPr>
                  <a:spLocks noChangeArrowheads="1"/>
                </p:cNvSpPr>
                <p:nvPr/>
              </p:nvSpPr>
              <p:spPr bwMode="white">
                <a:xfrm rot="6078281">
                  <a:off x="1996" y="2282"/>
                  <a:ext cx="221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20" name="AutoShape 148"/>
                <p:cNvSpPr>
                  <a:spLocks noChangeArrowheads="1"/>
                </p:cNvSpPr>
                <p:nvPr/>
              </p:nvSpPr>
              <p:spPr bwMode="white">
                <a:xfrm rot="6373927">
                  <a:off x="2064" y="2309"/>
                  <a:ext cx="226" cy="814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21" name="AutoShape 149"/>
                <p:cNvSpPr>
                  <a:spLocks noChangeArrowheads="1"/>
                </p:cNvSpPr>
                <p:nvPr/>
              </p:nvSpPr>
              <p:spPr bwMode="white">
                <a:xfrm rot="6906312">
                  <a:off x="2162" y="2335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4246" name="Group 150"/>
              <p:cNvGrpSpPr>
                <a:grpSpLocks/>
              </p:cNvGrpSpPr>
              <p:nvPr/>
            </p:nvGrpSpPr>
            <p:grpSpPr bwMode="auto">
              <a:xfrm rot="1353540">
                <a:off x="2680" y="1110"/>
                <a:ext cx="742" cy="186"/>
                <a:chOff x="1565" y="2568"/>
                <a:chExt cx="1118" cy="279"/>
              </a:xfrm>
            </p:grpSpPr>
            <p:sp>
              <p:nvSpPr>
                <p:cNvPr id="314" name="AutoShape 151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87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15" name="AutoShape 152"/>
                <p:cNvSpPr>
                  <a:spLocks noChangeArrowheads="1"/>
                </p:cNvSpPr>
                <p:nvPr/>
              </p:nvSpPr>
              <p:spPr bwMode="white">
                <a:xfrm rot="6078281">
                  <a:off x="1996" y="2289"/>
                  <a:ext cx="226" cy="814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16" name="AutoShape 153"/>
                <p:cNvSpPr>
                  <a:spLocks noChangeArrowheads="1"/>
                </p:cNvSpPr>
                <p:nvPr/>
              </p:nvSpPr>
              <p:spPr bwMode="white">
                <a:xfrm rot="6373927">
                  <a:off x="2074" y="2309"/>
                  <a:ext cx="223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317" name="AutoShape 154"/>
                <p:cNvSpPr>
                  <a:spLocks noChangeArrowheads="1"/>
                </p:cNvSpPr>
                <p:nvPr/>
              </p:nvSpPr>
              <p:spPr bwMode="white">
                <a:xfrm rot="6906312">
                  <a:off x="2163" y="2340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sp>
          <p:nvSpPr>
            <p:cNvPr id="4251" name="Rectangle 155"/>
            <p:cNvSpPr>
              <a:spLocks noChangeArrowheads="1"/>
            </p:cNvSpPr>
            <p:nvPr/>
          </p:nvSpPr>
          <p:spPr bwMode="gray">
            <a:xfrm>
              <a:off x="2218" y="1261"/>
              <a:ext cx="43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TW" sz="160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ravro</a:t>
              </a:r>
              <a:endParaRPr lang="en-US" altLang="zh-CN" sz="1600" b="1" dirty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4270" name="AutoShape 172"/>
          <p:cNvSpPr>
            <a:spLocks/>
          </p:cNvSpPr>
          <p:nvPr/>
        </p:nvSpPr>
        <p:spPr bwMode="auto">
          <a:xfrm>
            <a:off x="8883190" y="1328485"/>
            <a:ext cx="1673975" cy="366712"/>
          </a:xfrm>
          <a:prstGeom prst="accentCallout2">
            <a:avLst>
              <a:gd name="adj1" fmla="val 31167"/>
              <a:gd name="adj2" fmla="val -5046"/>
              <a:gd name="adj3" fmla="val 31167"/>
              <a:gd name="adj4" fmla="val -38907"/>
              <a:gd name="adj5" fmla="val 99565"/>
              <a:gd name="adj6" fmla="val -73185"/>
            </a:avLst>
          </a:prstGeom>
          <a:noFill/>
          <a:ln w="9525">
            <a:solidFill>
              <a:srgbClr val="5CB1FE"/>
            </a:solidFill>
            <a:miter lim="800000"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TW" sz="1400" dirty="0"/>
              <a:t>read and write files in </a:t>
            </a:r>
            <a:r>
              <a:rPr lang="en-US" altLang="zh-TW" sz="1400" dirty="0" err="1"/>
              <a:t>avro</a:t>
            </a:r>
            <a:r>
              <a:rPr lang="en-US" altLang="zh-TW" sz="1400" dirty="0"/>
              <a:t> format</a:t>
            </a:r>
            <a:endParaRPr lang="en-US" altLang="zh-CN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271" name="AutoShape 173"/>
          <p:cNvSpPr>
            <a:spLocks/>
          </p:cNvSpPr>
          <p:nvPr/>
        </p:nvSpPr>
        <p:spPr bwMode="auto">
          <a:xfrm>
            <a:off x="8992865" y="4343480"/>
            <a:ext cx="2426099" cy="392112"/>
          </a:xfrm>
          <a:prstGeom prst="accentCallout2">
            <a:avLst>
              <a:gd name="adj1" fmla="val 29148"/>
              <a:gd name="adj2" fmla="val -4373"/>
              <a:gd name="adj3" fmla="val 99940"/>
              <a:gd name="adj4" fmla="val -19333"/>
              <a:gd name="adj5" fmla="val 100058"/>
              <a:gd name="adj6" fmla="val -34258"/>
            </a:avLst>
          </a:prstGeom>
          <a:noFill/>
          <a:ln w="9525">
            <a:solidFill>
              <a:srgbClr val="808080"/>
            </a:solidFill>
            <a:miter lim="800000"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TW" sz="1400" dirty="0"/>
              <a:t>higher level </a:t>
            </a:r>
            <a:r>
              <a:rPr lang="en-US" altLang="zh-TW" sz="1400" dirty="0" err="1"/>
              <a:t>plyr</a:t>
            </a:r>
            <a:r>
              <a:rPr lang="en-US" altLang="zh-TW" sz="1400" dirty="0"/>
              <a:t>-like data processing for structured data</a:t>
            </a:r>
            <a:endParaRPr lang="en-US" altLang="zh-CN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272" name="AutoShape 174"/>
          <p:cNvSpPr>
            <a:spLocks/>
          </p:cNvSpPr>
          <p:nvPr/>
        </p:nvSpPr>
        <p:spPr bwMode="auto">
          <a:xfrm>
            <a:off x="1962280" y="1315418"/>
            <a:ext cx="2153805" cy="434975"/>
          </a:xfrm>
          <a:prstGeom prst="accentCallout2">
            <a:avLst>
              <a:gd name="adj1" fmla="val 43796"/>
              <a:gd name="adj2" fmla="val 104782"/>
              <a:gd name="adj3" fmla="val 43796"/>
              <a:gd name="adj4" fmla="val 114843"/>
              <a:gd name="adj5" fmla="val 118250"/>
              <a:gd name="adj6" fmla="val 125000"/>
            </a:avLst>
          </a:prstGeom>
          <a:noFill/>
          <a:ln w="9525">
            <a:solidFill>
              <a:srgbClr val="A8D02A"/>
            </a:solidFill>
            <a:miter lim="800000"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0" hangingPunct="0"/>
            <a:r>
              <a:rPr lang="en-US" altLang="zh-TW" sz="1400" dirty="0"/>
              <a:t>functions providing file management of the HDFS from within R </a:t>
            </a:r>
            <a:endParaRPr lang="en-US" altLang="zh-CN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273" name="AutoShape 175"/>
          <p:cNvSpPr>
            <a:spLocks/>
          </p:cNvSpPr>
          <p:nvPr/>
        </p:nvSpPr>
        <p:spPr bwMode="auto">
          <a:xfrm>
            <a:off x="1699493" y="3738819"/>
            <a:ext cx="1843809" cy="434975"/>
          </a:xfrm>
          <a:prstGeom prst="accentCallout2">
            <a:avLst>
              <a:gd name="adj1" fmla="val 26278"/>
              <a:gd name="adj2" fmla="val 104782"/>
              <a:gd name="adj3" fmla="val 26278"/>
              <a:gd name="adj4" fmla="val 118926"/>
              <a:gd name="adj5" fmla="val -35769"/>
              <a:gd name="adj6" fmla="val 134463"/>
            </a:avLst>
          </a:prstGeom>
          <a:noFill/>
          <a:ln w="9525">
            <a:solidFill>
              <a:srgbClr val="FFC319"/>
            </a:solidFill>
            <a:miter lim="800000"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TW" sz="1400" dirty="0"/>
              <a:t>functions providing Hadoop </a:t>
            </a:r>
            <a:r>
              <a:rPr lang="en-US" altLang="zh-TW" sz="1400" dirty="0" err="1"/>
              <a:t>MapReduce</a:t>
            </a:r>
            <a:r>
              <a:rPr lang="en-US" altLang="zh-TW" sz="1400" dirty="0"/>
              <a:t> functionality in R </a:t>
            </a:r>
            <a:endParaRPr lang="en-US" altLang="zh-CN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274" name="AutoShape 176"/>
          <p:cNvSpPr>
            <a:spLocks/>
          </p:cNvSpPr>
          <p:nvPr/>
        </p:nvSpPr>
        <p:spPr bwMode="auto">
          <a:xfrm>
            <a:off x="2040441" y="5399057"/>
            <a:ext cx="1945201" cy="392113"/>
          </a:xfrm>
          <a:prstGeom prst="accentCallout2">
            <a:avLst>
              <a:gd name="adj1" fmla="val 29148"/>
              <a:gd name="adj2" fmla="val 105046"/>
              <a:gd name="adj3" fmla="val 120761"/>
              <a:gd name="adj4" fmla="val 119801"/>
              <a:gd name="adj5" fmla="val 122482"/>
              <a:gd name="adj6" fmla="val 149090"/>
            </a:avLst>
          </a:prstGeom>
          <a:noFill/>
          <a:ln w="9525">
            <a:solidFill>
              <a:srgbClr val="FF6161"/>
            </a:solidFill>
            <a:miter lim="800000"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TW" sz="1400" dirty="0"/>
              <a:t>functions providing file management of the HDFS from within R </a:t>
            </a:r>
            <a:endParaRPr lang="en-US" altLang="zh-CN" sz="1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1026" name="Picture 2" descr="Rlogo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926" y="2813675"/>
            <a:ext cx="1363052" cy="103592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4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45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0"/>
          <p:cNvSpPr txBox="1">
            <a:spLocks noChangeArrowheads="1"/>
          </p:cNvSpPr>
          <p:nvPr/>
        </p:nvSpPr>
        <p:spPr>
          <a:xfrm>
            <a:off x="2786514" y="245640"/>
            <a:ext cx="6734175" cy="93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</a:t>
            </a:r>
            <a:endParaRPr lang="en-US" altLang="zh-CN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8" name="그룹 27"/>
          <p:cNvGrpSpPr>
            <a:grpSpLocks noChangeAspect="1"/>
          </p:cNvGrpSpPr>
          <p:nvPr/>
        </p:nvGrpSpPr>
        <p:grpSpPr bwMode="auto">
          <a:xfrm>
            <a:off x="8101789" y="1753741"/>
            <a:ext cx="3417887" cy="3417887"/>
            <a:chOff x="7066952" y="2053555"/>
            <a:chExt cx="2788990" cy="2788990"/>
          </a:xfrm>
        </p:grpSpPr>
        <p:sp>
          <p:nvSpPr>
            <p:cNvPr id="29" name="타원 21">
              <a:hlinkClick r:id="rId6" action="ppaction://hlinksldjump"/>
            </p:cNvPr>
            <p:cNvSpPr/>
            <p:nvPr/>
          </p:nvSpPr>
          <p:spPr>
            <a:xfrm>
              <a:off x="7066952" y="2053555"/>
              <a:ext cx="2788990" cy="278899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KMA1D1FEAF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ltGray">
            <a:xfrm>
              <a:off x="7805453" y="3192159"/>
              <a:ext cx="1311989" cy="511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7200" tIns="97200" rIns="98083" bIns="9720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hangingPunct="1">
                <a:buSzPct val="80000"/>
              </a:pPr>
              <a:r>
                <a:rPr lang="zh-TW" altLang="en-US" sz="2800" b="1" dirty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預測模型</a:t>
              </a:r>
              <a:endParaRPr lang="ko-KR" altLang="ko-KR" sz="28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그룹 26"/>
          <p:cNvGrpSpPr>
            <a:grpSpLocks noChangeAspect="1"/>
          </p:cNvGrpSpPr>
          <p:nvPr/>
        </p:nvGrpSpPr>
        <p:grpSpPr bwMode="auto">
          <a:xfrm>
            <a:off x="706083" y="1899283"/>
            <a:ext cx="7624988" cy="3301200"/>
            <a:chOff x="-262147" y="2030284"/>
            <a:chExt cx="7030898" cy="2834089"/>
          </a:xfrm>
        </p:grpSpPr>
        <p:sp>
          <p:nvSpPr>
            <p:cNvPr id="32" name="KMA1D1FEAF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ltGray">
            <a:xfrm>
              <a:off x="1145477" y="2030284"/>
              <a:ext cx="3535280" cy="2834089"/>
            </a:xfrm>
            <a:prstGeom prst="chevron">
              <a:avLst/>
            </a:prstGeom>
            <a:solidFill>
              <a:srgbClr val="00B050">
                <a:alpha val="69000"/>
              </a:srgbClr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97200" tIns="97200" rIns="98083" bIns="97200"/>
            <a:lstStyle/>
            <a:p>
              <a:pPr>
                <a:buSzPct val="80000"/>
                <a:buFont typeface="Marlett" pitchFamily="2" charset="2"/>
                <a:buChar char="i"/>
                <a:defRPr/>
              </a:pPr>
              <a:endParaRPr lang="ko-KR" altLang="ko-KR" b="1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3" name="KMA1D1FEAF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ltGray">
            <a:xfrm>
              <a:off x="-262147" y="2146192"/>
              <a:ext cx="2855455" cy="2602273"/>
            </a:xfrm>
            <a:prstGeom prst="homePlate">
              <a:avLst/>
            </a:prstGeom>
            <a:solidFill>
              <a:schemeClr val="bg1">
                <a:lumMod val="50000"/>
                <a:alpha val="68000"/>
              </a:schemeClr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97200" tIns="97200" rIns="98083" bIns="97200"/>
            <a:lstStyle/>
            <a:p>
              <a:pPr>
                <a:buSzPct val="80000"/>
                <a:buFont typeface="Marlett" pitchFamily="2" charset="2"/>
                <a:buChar char="i"/>
                <a:defRPr/>
              </a:pPr>
              <a:endParaRPr lang="ko-KR" altLang="ko-KR" b="1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34" name="KMA1D1FEAF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ltGray">
            <a:xfrm>
              <a:off x="3233447" y="2031727"/>
              <a:ext cx="3535304" cy="2832646"/>
            </a:xfrm>
            <a:prstGeom prst="chevron">
              <a:avLst/>
            </a:prstGeom>
            <a:solidFill>
              <a:schemeClr val="accent1">
                <a:lumMod val="75000"/>
                <a:alpha val="66000"/>
              </a:schemeClr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97200" tIns="97200" rIns="98083" bIns="97200"/>
            <a:lstStyle/>
            <a:p>
              <a:pPr>
                <a:buSzPct val="80000"/>
                <a:buFont typeface="Marlett" pitchFamily="2" charset="2"/>
                <a:buChar char="i"/>
                <a:defRPr/>
              </a:pPr>
              <a:endParaRPr lang="ko-KR" altLang="ko-KR" b="1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grpSp>
          <p:nvGrpSpPr>
            <p:cNvPr id="35" name="그룹 20"/>
            <p:cNvGrpSpPr>
              <a:grpSpLocks/>
            </p:cNvGrpSpPr>
            <p:nvPr/>
          </p:nvGrpSpPr>
          <p:grpSpPr bwMode="auto">
            <a:xfrm>
              <a:off x="-211736" y="2861431"/>
              <a:ext cx="2714376" cy="1049308"/>
              <a:chOff x="-211736" y="2753754"/>
              <a:chExt cx="2714376" cy="1049308"/>
            </a:xfrm>
          </p:grpSpPr>
          <p:sp>
            <p:nvSpPr>
              <p:cNvPr id="42" name="Text Box 5"/>
              <p:cNvSpPr txBox="1">
                <a:spLocks noChangeArrowheads="1"/>
              </p:cNvSpPr>
              <p:nvPr/>
            </p:nvSpPr>
            <p:spPr bwMode="auto">
              <a:xfrm>
                <a:off x="-211736" y="3195340"/>
                <a:ext cx="2714376" cy="6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133350" indent="-1333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Char char="•"/>
                </a:pPr>
                <a:r>
                  <a:rPr lang="zh-TW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計算價格向量間的距離</a:t>
                </a:r>
                <a:endParaRPr lang="en-US" altLang="zh-TW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buFont typeface="Arial" panose="020B0604020202020204" pitchFamily="34" charset="0"/>
                  <a:buChar char="•"/>
                </a:pPr>
                <a:r>
                  <a:rPr lang="zh-TW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使用距離分群</a:t>
                </a:r>
                <a:endParaRPr lang="en-US" altLang="zh-TW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Text Box 5"/>
              <p:cNvSpPr txBox="1">
                <a:spLocks noChangeArrowheads="1"/>
              </p:cNvSpPr>
              <p:nvPr/>
            </p:nvSpPr>
            <p:spPr bwMode="auto">
              <a:xfrm>
                <a:off x="-188064" y="2753754"/>
                <a:ext cx="2568441" cy="396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133350" indent="-1333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9pPr>
              </a:lstStyle>
              <a:p>
                <a:r>
                  <a:rPr lang="zh-TW" altLang="en-US" sz="24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時間序列分群</a:t>
                </a:r>
                <a:endParaRPr lang="en-US" altLang="zh-TW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6" name="그룹 19"/>
            <p:cNvGrpSpPr>
              <a:grpSpLocks/>
            </p:cNvGrpSpPr>
            <p:nvPr/>
          </p:nvGrpSpPr>
          <p:grpSpPr bwMode="auto">
            <a:xfrm>
              <a:off x="2589890" y="2887854"/>
              <a:ext cx="2568441" cy="1022884"/>
              <a:chOff x="2589890" y="2880204"/>
              <a:chExt cx="2568441" cy="1022884"/>
            </a:xfrm>
          </p:grpSpPr>
          <p:sp>
            <p:nvSpPr>
              <p:cNvPr id="40" name="Text Box 5"/>
              <p:cNvSpPr txBox="1">
                <a:spLocks noChangeArrowheads="1"/>
              </p:cNvSpPr>
              <p:nvPr/>
            </p:nvSpPr>
            <p:spPr bwMode="auto">
              <a:xfrm>
                <a:off x="2659359" y="3295366"/>
                <a:ext cx="1810524" cy="6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133350" indent="-1333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Char char="•"/>
                </a:pPr>
                <a:r>
                  <a:rPr lang="zh-TW" altLang="en-US" sz="20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預測一段時間降價的機</a:t>
                </a:r>
                <a:r>
                  <a:rPr lang="zh-TW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率</a:t>
                </a:r>
                <a:endParaRPr lang="en-US" altLang="ko-KR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Text Box 5"/>
              <p:cNvSpPr txBox="1">
                <a:spLocks noChangeArrowheads="1"/>
              </p:cNvSpPr>
              <p:nvPr/>
            </p:nvSpPr>
            <p:spPr bwMode="auto">
              <a:xfrm>
                <a:off x="2589890" y="2880204"/>
                <a:ext cx="2568441" cy="396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133350" indent="-1333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9pPr>
              </a:lstStyle>
              <a:p>
                <a:r>
                  <a:rPr lang="zh-TW" altLang="en-US" sz="24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邏輯式迴歸</a:t>
                </a:r>
                <a:endParaRPr lang="en-US" altLang="zh-TW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7" name="그룹 18"/>
            <p:cNvGrpSpPr>
              <a:grpSpLocks/>
            </p:cNvGrpSpPr>
            <p:nvPr/>
          </p:nvGrpSpPr>
          <p:grpSpPr bwMode="auto">
            <a:xfrm>
              <a:off x="4411351" y="2861432"/>
              <a:ext cx="1943072" cy="1278889"/>
              <a:chOff x="4411351" y="2853782"/>
              <a:chExt cx="1943072" cy="1278889"/>
            </a:xfrm>
          </p:grpSpPr>
          <p:sp>
            <p:nvSpPr>
              <p:cNvPr id="38" name="Text Box 5"/>
              <p:cNvSpPr txBox="1">
                <a:spLocks noChangeArrowheads="1"/>
              </p:cNvSpPr>
              <p:nvPr/>
            </p:nvSpPr>
            <p:spPr bwMode="auto">
              <a:xfrm>
                <a:off x="4691254" y="3260722"/>
                <a:ext cx="1663169" cy="8719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133350" indent="-1333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Char char="•"/>
                </a:pPr>
                <a:r>
                  <a:rPr lang="zh-TW" altLang="en-US" sz="20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根據時間序列波動歸納出折扣模式</a:t>
                </a:r>
                <a:endParaRPr lang="en-US" altLang="ko-KR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Text Box 5"/>
              <p:cNvSpPr txBox="1">
                <a:spLocks noChangeArrowheads="1"/>
              </p:cNvSpPr>
              <p:nvPr/>
            </p:nvSpPr>
            <p:spPr bwMode="auto">
              <a:xfrm>
                <a:off x="4411351" y="2853782"/>
                <a:ext cx="1858939" cy="396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133350" indent="-1333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34" charset="-127"/>
                    <a:ea typeface="굴림" panose="020B0600000101010101" pitchFamily="34" charset="-127"/>
                  </a:defRPr>
                </a:lvl9pPr>
              </a:lstStyle>
              <a:p>
                <a:r>
                  <a:rPr lang="zh-TW" altLang="en-US" sz="24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時間序列分類</a:t>
                </a:r>
                <a:endParaRPr lang="en-US" altLang="zh-TW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51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AutoShape 2"/>
          <p:cNvSpPr>
            <a:spLocks noChangeAspect="1" noChangeArrowheads="1"/>
          </p:cNvSpPr>
          <p:nvPr/>
        </p:nvSpPr>
        <p:spPr bwMode="auto">
          <a:xfrm>
            <a:off x="621224" y="392324"/>
            <a:ext cx="2721586" cy="2401678"/>
          </a:xfrm>
          <a:prstGeom prst="roundRect">
            <a:avLst>
              <a:gd name="adj" fmla="val 13009"/>
            </a:avLst>
          </a:prstGeom>
          <a:solidFill>
            <a:schemeClr val="accent4">
              <a:lumMod val="40000"/>
              <a:lumOff val="60000"/>
            </a:schemeClr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lvl="0"/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5" name="AutoShape 3"/>
          <p:cNvSpPr>
            <a:spLocks noChangeAspect="1" noChangeArrowheads="1"/>
          </p:cNvSpPr>
          <p:nvPr/>
        </p:nvSpPr>
        <p:spPr bwMode="auto">
          <a:xfrm>
            <a:off x="4468762" y="392324"/>
            <a:ext cx="3251115" cy="2500673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" name="AutoShape 4"/>
          <p:cNvSpPr>
            <a:spLocks noChangeAspect="1" noChangeArrowheads="1"/>
          </p:cNvSpPr>
          <p:nvPr/>
        </p:nvSpPr>
        <p:spPr bwMode="auto">
          <a:xfrm>
            <a:off x="8358162" y="392324"/>
            <a:ext cx="3368412" cy="2590895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/>
          <a:lstStyle/>
          <a:p>
            <a:endParaRPr lang="zh-TW" altLang="en-US"/>
          </a:p>
        </p:txBody>
      </p:sp>
      <p:sp>
        <p:nvSpPr>
          <p:cNvPr id="97" name="AutoShape 5"/>
          <p:cNvSpPr>
            <a:spLocks noChangeAspect="1" noChangeArrowheads="1"/>
          </p:cNvSpPr>
          <p:nvPr/>
        </p:nvSpPr>
        <p:spPr bwMode="auto">
          <a:xfrm>
            <a:off x="3938884" y="3982987"/>
            <a:ext cx="3415678" cy="2125203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" name="AutoShape 6"/>
          <p:cNvSpPr>
            <a:spLocks noChangeAspect="1" noChangeArrowheads="1"/>
          </p:cNvSpPr>
          <p:nvPr/>
        </p:nvSpPr>
        <p:spPr bwMode="auto">
          <a:xfrm>
            <a:off x="8208672" y="3992513"/>
            <a:ext cx="2987728" cy="2112030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" name="Line 7"/>
          <p:cNvSpPr>
            <a:spLocks noChangeAspect="1" noChangeShapeType="1"/>
          </p:cNvSpPr>
          <p:nvPr/>
        </p:nvSpPr>
        <p:spPr bwMode="auto">
          <a:xfrm flipH="1">
            <a:off x="8396265" y="3470226"/>
            <a:ext cx="0" cy="67895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0" name="TextBox 57"/>
          <p:cNvSpPr txBox="1">
            <a:spLocks noChangeAspect="1" noChangeArrowheads="1"/>
          </p:cNvSpPr>
          <p:nvPr/>
        </p:nvSpPr>
        <p:spPr bwMode="auto">
          <a:xfrm>
            <a:off x="8473169" y="4063774"/>
            <a:ext cx="23441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流程方法詳述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01" name="TextBox 57"/>
          <p:cNvSpPr txBox="1">
            <a:spLocks noChangeAspect="1" noChangeArrowheads="1"/>
          </p:cNvSpPr>
          <p:nvPr/>
        </p:nvSpPr>
        <p:spPr bwMode="auto">
          <a:xfrm>
            <a:off x="8490428" y="4437745"/>
            <a:ext cx="273983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ETL</a:t>
            </a: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時間序列分群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邏輯式迴歸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時間序列分類</a:t>
            </a:r>
          </a:p>
        </p:txBody>
      </p:sp>
      <p:sp>
        <p:nvSpPr>
          <p:cNvPr id="102" name="Line 10"/>
          <p:cNvSpPr>
            <a:spLocks noChangeAspect="1" noChangeShapeType="1"/>
          </p:cNvSpPr>
          <p:nvPr/>
        </p:nvSpPr>
        <p:spPr bwMode="auto">
          <a:xfrm flipH="1">
            <a:off x="4629397" y="3460702"/>
            <a:ext cx="0" cy="631982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" name="TextBox 57"/>
          <p:cNvSpPr txBox="1">
            <a:spLocks noChangeAspect="1" noChangeArrowheads="1"/>
          </p:cNvSpPr>
          <p:nvPr/>
        </p:nvSpPr>
        <p:spPr bwMode="auto">
          <a:xfrm>
            <a:off x="4216696" y="4059189"/>
            <a:ext cx="30422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研究方法與程式實作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04" name="TextBox 57"/>
          <p:cNvSpPr txBox="1">
            <a:spLocks noChangeAspect="1" noChangeArrowheads="1"/>
          </p:cNvSpPr>
          <p:nvPr/>
        </p:nvSpPr>
        <p:spPr bwMode="auto">
          <a:xfrm>
            <a:off x="4216694" y="4415930"/>
            <a:ext cx="2613874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方法實作及調整參數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程式撰寫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程式整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併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資料分析自動化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5" name="Line 13"/>
          <p:cNvSpPr>
            <a:spLocks noChangeAspect="1" noChangeShapeType="1"/>
          </p:cNvSpPr>
          <p:nvPr/>
        </p:nvSpPr>
        <p:spPr bwMode="auto">
          <a:xfrm>
            <a:off x="0" y="3446463"/>
            <a:ext cx="12192000" cy="0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6" name="Line 14"/>
          <p:cNvSpPr>
            <a:spLocks noChangeAspect="1" noChangeShapeType="1"/>
          </p:cNvSpPr>
          <p:nvPr/>
        </p:nvSpPr>
        <p:spPr bwMode="auto">
          <a:xfrm flipH="1">
            <a:off x="9572333" y="2547889"/>
            <a:ext cx="3444" cy="97981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7" name="Line 15"/>
          <p:cNvSpPr>
            <a:spLocks noChangeAspect="1" noChangeShapeType="1"/>
          </p:cNvSpPr>
          <p:nvPr/>
        </p:nvSpPr>
        <p:spPr bwMode="auto">
          <a:xfrm flipH="1">
            <a:off x="6397523" y="2535536"/>
            <a:ext cx="3444" cy="979819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8" name="Line 16"/>
          <p:cNvSpPr>
            <a:spLocks noChangeAspect="1" noChangeShapeType="1"/>
          </p:cNvSpPr>
          <p:nvPr/>
        </p:nvSpPr>
        <p:spPr bwMode="auto">
          <a:xfrm flipH="1">
            <a:off x="2211333" y="2544713"/>
            <a:ext cx="3444" cy="97981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9" name="AutoShape 17"/>
          <p:cNvSpPr>
            <a:spLocks noChangeAspect="1" noChangeArrowheads="1"/>
          </p:cNvSpPr>
          <p:nvPr/>
        </p:nvSpPr>
        <p:spPr bwMode="auto">
          <a:xfrm>
            <a:off x="373064" y="3992512"/>
            <a:ext cx="2750585" cy="2115679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chemeClr val="tx1"/>
            </a:solidFill>
            <a:prstDash val="sysDot"/>
            <a:round/>
            <a:headEnd/>
            <a:tailEnd/>
          </a:ln>
          <a:effectLst/>
          <a:extLst/>
        </p:spPr>
        <p:txBody>
          <a:bodyPr/>
          <a:lstStyle/>
          <a:p>
            <a:endParaRPr lang="zh-TW" altLang="en-US"/>
          </a:p>
        </p:txBody>
      </p:sp>
      <p:sp>
        <p:nvSpPr>
          <p:cNvPr id="110" name="Line 18"/>
          <p:cNvSpPr>
            <a:spLocks noChangeAspect="1" noChangeShapeType="1"/>
          </p:cNvSpPr>
          <p:nvPr/>
        </p:nvSpPr>
        <p:spPr bwMode="auto">
          <a:xfrm flipH="1">
            <a:off x="547957" y="3470226"/>
            <a:ext cx="0" cy="67895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11" name="Group 138"/>
          <p:cNvGrpSpPr>
            <a:grpSpLocks noChangeAspect="1"/>
          </p:cNvGrpSpPr>
          <p:nvPr/>
        </p:nvGrpSpPr>
        <p:grpSpPr bwMode="auto">
          <a:xfrm>
            <a:off x="2084334" y="3330526"/>
            <a:ext cx="265191" cy="265191"/>
            <a:chOff x="1661" y="2750"/>
            <a:chExt cx="250" cy="250"/>
          </a:xfrm>
        </p:grpSpPr>
        <p:sp>
          <p:nvSpPr>
            <p:cNvPr id="112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13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115" name="TextBox 57"/>
          <p:cNvSpPr txBox="1">
            <a:spLocks noChangeAspect="1" noChangeArrowheads="1"/>
          </p:cNvSpPr>
          <p:nvPr/>
        </p:nvSpPr>
        <p:spPr bwMode="auto">
          <a:xfrm>
            <a:off x="705398" y="498184"/>
            <a:ext cx="30369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資料蒐集與儲存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16" name="TextBox 57"/>
          <p:cNvSpPr txBox="1">
            <a:spLocks noChangeAspect="1" noChangeArrowheads="1"/>
          </p:cNvSpPr>
          <p:nvPr/>
        </p:nvSpPr>
        <p:spPr bwMode="auto">
          <a:xfrm>
            <a:off x="801043" y="4452508"/>
            <a:ext cx="1736628" cy="193899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定義問題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決策建議</a:t>
            </a: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8" name="Group 138"/>
          <p:cNvGrpSpPr>
            <a:grpSpLocks noChangeAspect="1"/>
          </p:cNvGrpSpPr>
          <p:nvPr/>
        </p:nvGrpSpPr>
        <p:grpSpPr bwMode="auto">
          <a:xfrm>
            <a:off x="9459622" y="3335289"/>
            <a:ext cx="265191" cy="265191"/>
            <a:chOff x="1661" y="2750"/>
            <a:chExt cx="250" cy="250"/>
          </a:xfrm>
        </p:grpSpPr>
        <p:sp>
          <p:nvSpPr>
            <p:cNvPr id="11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rgbClr val="F9B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2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121" name="TextBox 57"/>
          <p:cNvSpPr txBox="1">
            <a:spLocks noChangeAspect="1" noChangeArrowheads="1"/>
          </p:cNvSpPr>
          <p:nvPr/>
        </p:nvSpPr>
        <p:spPr bwMode="auto">
          <a:xfrm>
            <a:off x="4769679" y="470679"/>
            <a:ext cx="14275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22" name="TextBox 57"/>
          <p:cNvSpPr txBox="1">
            <a:spLocks noChangeAspect="1" noChangeArrowheads="1"/>
          </p:cNvSpPr>
          <p:nvPr/>
        </p:nvSpPr>
        <p:spPr bwMode="auto">
          <a:xfrm>
            <a:off x="4883551" y="941163"/>
            <a:ext cx="171857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流程使用工具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流程使用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3" name="TextBox 57"/>
          <p:cNvSpPr txBox="1">
            <a:spLocks noChangeAspect="1" noChangeArrowheads="1"/>
          </p:cNvSpPr>
          <p:nvPr/>
        </p:nvSpPr>
        <p:spPr bwMode="auto">
          <a:xfrm>
            <a:off x="8614819" y="453429"/>
            <a:ext cx="1427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網頁設計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24" name="TextBox 57"/>
          <p:cNvSpPr txBox="1">
            <a:spLocks noChangeAspect="1" noChangeArrowheads="1"/>
          </p:cNvSpPr>
          <p:nvPr/>
        </p:nvSpPr>
        <p:spPr bwMode="auto">
          <a:xfrm>
            <a:off x="8635870" y="960728"/>
            <a:ext cx="204632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視覺化呈現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網頁前後端設計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正式上線</a:t>
            </a:r>
            <a:r>
              <a:rPr lang="en-US" altLang="ko-KR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ko-KR" altLang="en-US" sz="2000" dirty="0">
              <a:latin typeface="微軟正黑體" panose="020B0604030504040204" pitchFamily="34" charset="-120"/>
            </a:endParaRPr>
          </a:p>
        </p:txBody>
      </p:sp>
      <p:grpSp>
        <p:nvGrpSpPr>
          <p:cNvPr id="128" name="Group 138"/>
          <p:cNvGrpSpPr>
            <a:grpSpLocks noChangeAspect="1"/>
          </p:cNvGrpSpPr>
          <p:nvPr/>
        </p:nvGrpSpPr>
        <p:grpSpPr bwMode="auto">
          <a:xfrm>
            <a:off x="4513242" y="3330526"/>
            <a:ext cx="265191" cy="265191"/>
            <a:chOff x="1661" y="2750"/>
            <a:chExt cx="250" cy="250"/>
          </a:xfrm>
        </p:grpSpPr>
        <p:sp>
          <p:nvSpPr>
            <p:cNvPr id="12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131" name="Group 138"/>
          <p:cNvGrpSpPr>
            <a:grpSpLocks noChangeAspect="1"/>
          </p:cNvGrpSpPr>
          <p:nvPr/>
        </p:nvGrpSpPr>
        <p:grpSpPr bwMode="auto">
          <a:xfrm>
            <a:off x="6268371" y="3330526"/>
            <a:ext cx="265191" cy="265191"/>
            <a:chOff x="1661" y="2750"/>
            <a:chExt cx="250" cy="250"/>
          </a:xfrm>
        </p:grpSpPr>
        <p:sp>
          <p:nvSpPr>
            <p:cNvPr id="132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3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134" name="Group 138"/>
          <p:cNvGrpSpPr>
            <a:grpSpLocks noChangeAspect="1"/>
          </p:cNvGrpSpPr>
          <p:nvPr/>
        </p:nvGrpSpPr>
        <p:grpSpPr bwMode="auto">
          <a:xfrm>
            <a:off x="8280110" y="3340050"/>
            <a:ext cx="265191" cy="265191"/>
            <a:chOff x="1661" y="2750"/>
            <a:chExt cx="250" cy="250"/>
          </a:xfrm>
        </p:grpSpPr>
        <p:sp>
          <p:nvSpPr>
            <p:cNvPr id="135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6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44" name="TextBox 57"/>
          <p:cNvSpPr txBox="1">
            <a:spLocks noChangeAspect="1" noChangeArrowheads="1"/>
          </p:cNvSpPr>
          <p:nvPr/>
        </p:nvSpPr>
        <p:spPr bwMode="auto">
          <a:xfrm>
            <a:off x="615325" y="4061662"/>
            <a:ext cx="14619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系統建立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grpSp>
        <p:nvGrpSpPr>
          <p:cNvPr id="45" name="Group 138"/>
          <p:cNvGrpSpPr>
            <a:grpSpLocks noChangeAspect="1"/>
          </p:cNvGrpSpPr>
          <p:nvPr/>
        </p:nvGrpSpPr>
        <p:grpSpPr bwMode="auto">
          <a:xfrm>
            <a:off x="426758" y="3330526"/>
            <a:ext cx="265191" cy="265191"/>
            <a:chOff x="1661" y="2750"/>
            <a:chExt cx="250" cy="250"/>
          </a:xfrm>
        </p:grpSpPr>
        <p:sp>
          <p:nvSpPr>
            <p:cNvPr id="46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47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48" name="Group 138"/>
          <p:cNvGrpSpPr>
            <a:grpSpLocks noChangeAspect="1"/>
          </p:cNvGrpSpPr>
          <p:nvPr/>
        </p:nvGrpSpPr>
        <p:grpSpPr bwMode="auto">
          <a:xfrm>
            <a:off x="9465973" y="3335289"/>
            <a:ext cx="265191" cy="265191"/>
            <a:chOff x="1661" y="2750"/>
            <a:chExt cx="250" cy="250"/>
          </a:xfrm>
        </p:grpSpPr>
        <p:sp>
          <p:nvSpPr>
            <p:cNvPr id="4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5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895631" y="938373"/>
            <a:ext cx="2723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尋找可用資料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暫定研究方法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確認資料的欄位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資料庫建立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6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46"/>
            <a:ext cx="12192000" cy="74223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26" y="852680"/>
            <a:ext cx="11048999" cy="601136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287373" y="4011542"/>
            <a:ext cx="3606971" cy="1589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819" y="632054"/>
            <a:ext cx="4324215" cy="5991956"/>
          </a:xfrm>
          <a:prstGeom prst="rect">
            <a:avLst/>
          </a:prstGeom>
          <a:ln>
            <a:noFill/>
          </a:ln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469" y="833631"/>
            <a:ext cx="6341381" cy="601100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754144" y="5400676"/>
            <a:ext cx="5621547" cy="13490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48" y="221043"/>
            <a:ext cx="664741" cy="604644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673922" y="5400676"/>
            <a:ext cx="4713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FF00"/>
                </a:solidFill>
              </a:rPr>
              <a:t>Release Date</a:t>
            </a:r>
            <a:endParaRPr lang="zh-TW" altLang="en-US" sz="2000" b="1" dirty="0">
              <a:solidFill>
                <a:srgbClr val="FFFF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86548" y="5853186"/>
            <a:ext cx="5463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FF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Popular user-defined tags for this product</a:t>
            </a:r>
            <a:endParaRPr lang="zh-TW" altLang="en-US" sz="2000" b="1" dirty="0">
              <a:solidFill>
                <a:srgbClr val="FFFF00"/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8"/>
          <a:srcRect b="3176"/>
          <a:stretch/>
        </p:blipFill>
        <p:spPr>
          <a:xfrm>
            <a:off x="266548" y="852680"/>
            <a:ext cx="6843997" cy="601136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66547" y="843807"/>
            <a:ext cx="444775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FF00"/>
                </a:solidFill>
              </a:rPr>
              <a:t>About This Game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57864" y="4206739"/>
            <a:ext cx="461840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FF00"/>
                </a:solidFill>
              </a:rPr>
              <a:t>System Requirements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177567" y="768996"/>
            <a:ext cx="254308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FF00"/>
                </a:solidFill>
              </a:rPr>
              <a:t>Languages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948776" y="4874407"/>
            <a:ext cx="2663039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altLang="zh-TW" b="1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Title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altLang="zh-TW" b="1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Genre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altLang="zh-TW" b="1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Developer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altLang="zh-TW" b="1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Publisher</a:t>
            </a:r>
          </a:p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en-US" altLang="zh-TW" b="1" dirty="0" smtClean="0">
                <a:solidFill>
                  <a:srgbClr val="FFFF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Release Date</a:t>
            </a:r>
            <a:endParaRPr lang="zh-TW" altLang="en-US" b="1" dirty="0">
              <a:solidFill>
                <a:srgbClr val="FFFF00"/>
              </a:solidFill>
              <a:latin typeface="Adobe Gothic Std B" panose="020B0800000000000000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56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80"/>
    </mc:Choice>
    <mc:Fallback xmlns="">
      <p:transition spd="slow" advTm="25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4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9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0" grpId="0" animBg="1"/>
      <p:bldP spid="20" grpId="1" animBg="1"/>
      <p:bldP spid="2" grpId="0"/>
      <p:bldP spid="2" grpId="1"/>
      <p:bldP spid="11" grpId="0"/>
      <p:bldP spid="11" grpId="1"/>
      <p:bldP spid="3" grpId="0" animBg="1"/>
      <p:bldP spid="3" grpId="1" animBg="1"/>
      <p:bldP spid="13" grpId="0" animBg="1"/>
      <p:bldP spid="13" grpId="1" animBg="1"/>
      <p:bldP spid="5" grpId="0" animBg="1"/>
      <p:bldP spid="5" grpId="1" animBg="1"/>
      <p:bldP spid="15" grpId="0"/>
      <p:bldP spid="1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94" y="154428"/>
            <a:ext cx="10984006" cy="73787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/>
          <a:srcRect b="4471"/>
          <a:stretch/>
        </p:blipFill>
        <p:spPr>
          <a:xfrm>
            <a:off x="1410857" y="892303"/>
            <a:ext cx="9103143" cy="596569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8745" y="892303"/>
            <a:ext cx="6515249" cy="596569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086100" y="2486881"/>
            <a:ext cx="3981450" cy="2837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48" y="221043"/>
            <a:ext cx="664741" cy="604644"/>
          </a:xfrm>
          <a:prstGeom prst="rect">
            <a:avLst/>
          </a:prstGeom>
        </p:spPr>
      </p:pic>
      <p:pic>
        <p:nvPicPr>
          <p:cNvPr id="14" name="Picture 4" descr="http://s3-eu-west-1.amazonaws.com/itad/images/banners/620x300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994" y="187335"/>
            <a:ext cx="1450434" cy="63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245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70"/>
    </mc:Choice>
    <mc:Fallback xmlns="">
      <p:transition spd="slow" advTm="11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l="14666" t="3267" r="45960" b="971"/>
          <a:stretch/>
        </p:blipFill>
        <p:spPr>
          <a:xfrm>
            <a:off x="2761129" y="159190"/>
            <a:ext cx="9430871" cy="73376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4"/>
          <a:srcRect r="978"/>
          <a:stretch/>
        </p:blipFill>
        <p:spPr>
          <a:xfrm>
            <a:off x="120299" y="892951"/>
            <a:ext cx="11946195" cy="5955751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8658" y="1127459"/>
            <a:ext cx="8622696" cy="56388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858216" y="1721224"/>
            <a:ext cx="5044608" cy="2429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48" y="221043"/>
            <a:ext cx="664741" cy="604644"/>
          </a:xfrm>
          <a:prstGeom prst="rect">
            <a:avLst/>
          </a:prstGeom>
        </p:spPr>
      </p:pic>
      <p:pic>
        <p:nvPicPr>
          <p:cNvPr id="9" name="Picture 4" descr="http://s3-eu-west-1.amazonaws.com/itad/images/banners/620x300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994" y="187335"/>
            <a:ext cx="1450434" cy="63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eamsales.rhekua.com/images/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103" y="296971"/>
            <a:ext cx="1843068" cy="41907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652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9"/>
    </mc:Choice>
    <mc:Fallback xmlns="">
      <p:transition spd="slow" advTm="8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l="15319" t="-1135" r="40209" b="35398"/>
          <a:stretch/>
        </p:blipFill>
        <p:spPr>
          <a:xfrm>
            <a:off x="4939553" y="141145"/>
            <a:ext cx="7233397" cy="742656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165" y="924385"/>
            <a:ext cx="5907464" cy="5672341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2605165" y="1739153"/>
            <a:ext cx="5907464" cy="4857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左箭號 24"/>
          <p:cNvSpPr/>
          <p:nvPr/>
        </p:nvSpPr>
        <p:spPr>
          <a:xfrm rot="18603531">
            <a:off x="6616915" y="4091739"/>
            <a:ext cx="412376" cy="1524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左箭號 25"/>
          <p:cNvSpPr/>
          <p:nvPr/>
        </p:nvSpPr>
        <p:spPr>
          <a:xfrm rot="18603531">
            <a:off x="3165503" y="4091737"/>
            <a:ext cx="412376" cy="1524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左箭號 26"/>
          <p:cNvSpPr/>
          <p:nvPr/>
        </p:nvSpPr>
        <p:spPr>
          <a:xfrm rot="18603531">
            <a:off x="7603032" y="2693243"/>
            <a:ext cx="412376" cy="1524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左箭號 27"/>
          <p:cNvSpPr/>
          <p:nvPr/>
        </p:nvSpPr>
        <p:spPr>
          <a:xfrm rot="18603531">
            <a:off x="5621833" y="2388446"/>
            <a:ext cx="412376" cy="1524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左箭號 28"/>
          <p:cNvSpPr/>
          <p:nvPr/>
        </p:nvSpPr>
        <p:spPr>
          <a:xfrm rot="18603531">
            <a:off x="5225588" y="1742986"/>
            <a:ext cx="412376" cy="1524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向左箭號 29"/>
          <p:cNvSpPr/>
          <p:nvPr/>
        </p:nvSpPr>
        <p:spPr>
          <a:xfrm rot="18603531">
            <a:off x="7794050" y="1742985"/>
            <a:ext cx="412376" cy="1524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48" y="221043"/>
            <a:ext cx="664741" cy="604644"/>
          </a:xfrm>
          <a:prstGeom prst="rect">
            <a:avLst/>
          </a:prstGeom>
        </p:spPr>
      </p:pic>
      <p:pic>
        <p:nvPicPr>
          <p:cNvPr id="18" name="Picture 4" descr="http://s3-eu-west-1.amazonaws.com/itad/images/banners/620x300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994" y="187335"/>
            <a:ext cx="1450434" cy="63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steamsales.rhekua.com/images/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103" y="296971"/>
            <a:ext cx="1843068" cy="41907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stealthybox.com/wp-content/uploads/2014/03/metacritic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553" y="141145"/>
            <a:ext cx="1538293" cy="74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808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22"/>
    </mc:Choice>
    <mc:Fallback xmlns="">
      <p:transition spd="slow" advTm="9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stealthybox.com/wp-content/uploads/2014/03/metacritic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14" y="5343928"/>
            <a:ext cx="2388140" cy="115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84" y="699832"/>
            <a:ext cx="1476800" cy="1343287"/>
          </a:xfrm>
          <a:prstGeom prst="rect">
            <a:avLst/>
          </a:prstGeom>
        </p:spPr>
      </p:pic>
      <p:pic>
        <p:nvPicPr>
          <p:cNvPr id="12" name="Picture 2" descr="http://steamsales.rhekua.com/images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50" y="4259801"/>
            <a:ext cx="1843068" cy="41907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s3-eu-west-1.amazonaws.com/itad/images/banners/620x300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94" y="2585635"/>
            <a:ext cx="2292872" cy="100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47301"/>
              </p:ext>
            </p:extLst>
          </p:nvPr>
        </p:nvGraphicFramePr>
        <p:xfrm>
          <a:off x="3285682" y="5112398"/>
          <a:ext cx="7717263" cy="1438275"/>
        </p:xfrm>
        <a:graphic>
          <a:graphicData uri="http://schemas.openxmlformats.org/drawingml/2006/table">
            <a:tbl>
              <a:tblPr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  <a:tableStyleId>{775DCB02-9BB8-47FD-8907-85C794F793BA}</a:tableStyleId>
              </a:tblPr>
              <a:tblGrid>
                <a:gridCol w="1984501"/>
                <a:gridCol w="1953000"/>
                <a:gridCol w="2002182"/>
                <a:gridCol w="1777580"/>
              </a:tblGrid>
              <a:tr h="3238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</a:rPr>
                        <a:t>Mprofile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MGameTag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MUserReview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</a:rPr>
                        <a:t>MGameReview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mGameName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mGameName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mGameName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mGameName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introduce</a:t>
                      </a:r>
                      <a:endParaRPr lang="en-US" sz="1400" b="0" i="0" u="none" strike="noStrike" dirty="0">
                        <a:solidFill>
                          <a:srgbClr val="00B0F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gameTag</a:t>
                      </a:r>
                      <a:endParaRPr lang="en-US" sz="1400" b="0" i="0" u="none" strike="noStrike" dirty="0">
                        <a:solidFill>
                          <a:srgbClr val="00B0F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userReview</a:t>
                      </a:r>
                      <a:endParaRPr lang="en-US" sz="1400" b="0" i="0" u="none" strike="noStrike" dirty="0">
                        <a:solidFill>
                          <a:srgbClr val="00B0F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gameReview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releaseDate</a:t>
                      </a:r>
                      <a:endParaRPr lang="en-US" sz="1400" b="0" i="0" u="none" strike="noStrike" dirty="0">
                        <a:solidFill>
                          <a:srgbClr val="00B0F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userReviewTime</a:t>
                      </a:r>
                      <a:endParaRPr lang="en-US" sz="1400" b="0" i="0" u="none" strike="noStrike" dirty="0">
                        <a:solidFill>
                          <a:srgbClr val="00B0F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gameReviewTime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score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userScore</a:t>
                      </a:r>
                      <a:endParaRPr lang="en-US" sz="1400" b="0" i="0" u="none" strike="noStrike" dirty="0">
                        <a:solidFill>
                          <a:srgbClr val="00B0F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gameReviewScore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developer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siteName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3360008" y="2585635"/>
          <a:ext cx="1600200" cy="1205865"/>
        </p:xfrm>
        <a:graphic>
          <a:graphicData uri="http://schemas.openxmlformats.org/drawingml/2006/table">
            <a:tbl>
              <a:tblPr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  <a:tableStyleId>{21E4AEA4-8DFA-4A89-87EB-49C32662AFE0}</a:tableStyleId>
              </a:tblPr>
              <a:tblGrid>
                <a:gridCol w="1600200"/>
              </a:tblGrid>
              <a:tr h="31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</a:rPr>
                        <a:t>Iprice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cell3D prstMaterial="dkEdge">
                      <a:bevel/>
                      <a:lightRig rig="flood" dir="t"/>
                    </a:cell3D>
                    <a:solidFill>
                      <a:schemeClr val="accent2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iGameName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platformName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recordTime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recordPrice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3318819" y="4015857"/>
          <a:ext cx="1600200" cy="981375"/>
        </p:xfrm>
        <a:graphic>
          <a:graphicData uri="http://schemas.openxmlformats.org/drawingml/2006/table">
            <a:tbl>
              <a:tblPr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  <a:tableStyleId>{93296810-A885-4BE3-A3E7-6D5BEEA58F35}</a:tableStyleId>
              </a:tblPr>
              <a:tblGrid>
                <a:gridCol w="1600200"/>
              </a:tblGrid>
              <a:tr h="3127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</a:rPr>
                        <a:t>Sprice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cell3D prstMaterial="dkEdge">
                      <a:bevel/>
                      <a:lightRig rig="flood" dir="t"/>
                    </a:cell3D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115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23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recordTime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23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recordPrice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/>
          </p:nvPr>
        </p:nvGraphicFramePr>
        <p:xfrm>
          <a:off x="3375969" y="315227"/>
          <a:ext cx="7629782" cy="2106930"/>
        </p:xfrm>
        <a:graphic>
          <a:graphicData uri="http://schemas.openxmlformats.org/drawingml/2006/table">
            <a:tbl>
              <a:tblPr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  <a:tableStyleId>{7DF18680-E054-41AD-8BC1-D1AEF772440D}</a:tableStyleId>
              </a:tblPr>
              <a:tblGrid>
                <a:gridCol w="1573367"/>
                <a:gridCol w="1398901"/>
                <a:gridCol w="1522613"/>
                <a:gridCol w="1561474"/>
                <a:gridCol w="1573427"/>
              </a:tblGrid>
              <a:tr h="3238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Sprofile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cell3D prstMaterial="dkEdge">
                      <a:bevel prst="riblet"/>
                      <a:lightRig rig="flood" dir="t"/>
                    </a:cell3D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SUserTag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cell3D prstMaterial="dkEdge">
                      <a:bevel prst="riblet"/>
                      <a:lightRig rig="flood" dir="t"/>
                    </a:cell3D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SGameTag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cell3D prstMaterial="dkEdge">
                      <a:bevel prst="riblet"/>
                      <a:lightRig rig="flood" dir="t"/>
                    </a:cell3D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Slanguages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cell3D prstMaterial="dkEdge">
                      <a:bevel prst="riblet"/>
                      <a:lightRig rig="flood" dir="t"/>
                    </a:cell3D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SGameName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cell3D prstMaterial="dkEdge">
                      <a:bevel prst="riblet"/>
                      <a:lightRig rig="flood" dir="t"/>
                    </a:cell3D>
                    <a:solidFill>
                      <a:schemeClr val="accent3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sGameName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userGameTag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gameTag</a:t>
                      </a:r>
                      <a:endParaRPr lang="en-US" sz="1400" b="0" i="0" u="none" strike="noStrike" dirty="0">
                        <a:solidFill>
                          <a:srgbClr val="00B0F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languages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sGameName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introduce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releaseDate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score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developer</a:t>
                      </a:r>
                      <a:endParaRPr lang="en-US" sz="1400" b="0" i="0" u="none" strike="noStrike">
                        <a:solidFill>
                          <a:srgbClr val="00B0F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publisher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systemRequire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>
                          <a:effectLst/>
                        </a:rPr>
                        <a:t>　</a:t>
                      </a:r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　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17" name="圖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48" y="221043"/>
            <a:ext cx="664741" cy="604644"/>
          </a:xfrm>
          <a:prstGeom prst="rect">
            <a:avLst/>
          </a:prstGeom>
        </p:spPr>
      </p:pic>
      <p:pic>
        <p:nvPicPr>
          <p:cNvPr id="18" name="Picture 4" descr="http://s3-eu-west-1.amazonaws.com/itad/images/banners/620x300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994" y="187335"/>
            <a:ext cx="1450434" cy="63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steamsales.rhekua.com/images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103" y="296971"/>
            <a:ext cx="1843068" cy="41907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stealthybox.com/wp-content/uploads/2014/03/metacritic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553" y="141145"/>
            <a:ext cx="1538293" cy="74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376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56"/>
    </mc:Choice>
    <mc:Fallback xmlns="">
      <p:transition spd="slow" advTm="24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0.09804 0.123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615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59259E-6 L -0.01744 0.3731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1865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-0.16797 0.577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98" y="2884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-0.33151 0.7972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76" y="3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3504" y="1"/>
            <a:ext cx="10515600" cy="1325563"/>
          </a:xfrm>
        </p:spPr>
        <p:txBody>
          <a:bodyPr/>
          <a:lstStyle/>
          <a:p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專題分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2</a:t>
            </a:fld>
            <a:endParaRPr lang="zh-TW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387193"/>
              </p:ext>
            </p:extLst>
          </p:nvPr>
        </p:nvGraphicFramePr>
        <p:xfrm>
          <a:off x="2163202" y="1372413"/>
          <a:ext cx="7681014" cy="39871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169"/>
                <a:gridCol w="1280169"/>
                <a:gridCol w="1280169"/>
                <a:gridCol w="1280169"/>
                <a:gridCol w="1280169"/>
                <a:gridCol w="1280169"/>
              </a:tblGrid>
              <a:tr h="986504"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爬蟲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/ETL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資料庫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/ETL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研究方法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方法整合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網頁製作</a:t>
                      </a:r>
                      <a:endParaRPr lang="zh-TW" altLang="en-US" sz="20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6001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林鳴謙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01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林彥廷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01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李秉鴻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01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李彥儀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01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朱以文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704" y="2350008"/>
            <a:ext cx="618746" cy="61874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704" y="2968754"/>
            <a:ext cx="618746" cy="61874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704" y="3558700"/>
            <a:ext cx="618746" cy="61874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704" y="4148646"/>
            <a:ext cx="618746" cy="61874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704" y="4738592"/>
            <a:ext cx="618746" cy="61874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88" y="4767392"/>
            <a:ext cx="618746" cy="61874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744" y="4128990"/>
            <a:ext cx="618746" cy="61874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88" y="3558700"/>
            <a:ext cx="618746" cy="61874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744" y="2954354"/>
            <a:ext cx="618746" cy="61874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724" y="2335608"/>
            <a:ext cx="618746" cy="618746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764" y="2939954"/>
            <a:ext cx="618746" cy="618746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764" y="3529900"/>
            <a:ext cx="618746" cy="618746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764" y="4738592"/>
            <a:ext cx="618746" cy="61874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98" y="4148646"/>
            <a:ext cx="618746" cy="618746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462" y="3558700"/>
            <a:ext cx="618746" cy="618746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318" y="2954354"/>
            <a:ext cx="618746" cy="61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1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圖表 32"/>
          <p:cNvGraphicFramePr/>
          <p:nvPr>
            <p:extLst/>
          </p:nvPr>
        </p:nvGraphicFramePr>
        <p:xfrm>
          <a:off x="591194" y="885419"/>
          <a:ext cx="10962813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 descr="http://www.stealthybox.com/wp-content/uploads/2014/03/metacritic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14" y="5343928"/>
            <a:ext cx="2388140" cy="115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84" y="699832"/>
            <a:ext cx="1476800" cy="1343287"/>
          </a:xfrm>
          <a:prstGeom prst="rect">
            <a:avLst/>
          </a:prstGeom>
        </p:spPr>
      </p:pic>
      <p:pic>
        <p:nvPicPr>
          <p:cNvPr id="5" name="Picture 2" descr="http://steamsales.rhekua.com/images/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50" y="4259801"/>
            <a:ext cx="1843068" cy="41907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s3-eu-west-1.amazonaws.com/itad/images/banners/620x300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94" y="2585635"/>
            <a:ext cx="2292872" cy="100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539725" y="5433438"/>
            <a:ext cx="504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About </a:t>
            </a:r>
            <a:r>
              <a:rPr lang="en-US" altLang="zh-TW" dirty="0" smtClean="0"/>
              <a:t>1508,0000 </a:t>
            </a:r>
            <a:r>
              <a:rPr lang="en-US" altLang="zh-TW" dirty="0" smtClean="0"/>
              <a:t>Columns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0" y="5618104"/>
            <a:ext cx="371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B</a:t>
            </a:r>
            <a:endParaRPr lang="zh-TW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6657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14"/>
    </mc:Choice>
    <mc:Fallback>
      <p:transition spd="slow" advTm="17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0.70846 0.47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17" y="2361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0.02148 0.044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" y="224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0.64166 -0.4516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83" y="-225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07407E-6 L 0.66653 -0.4685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20" y="-2342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3" grpId="0">
        <p:bldAsOne/>
      </p:bldGraphic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628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網站會擋域外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，無法直接抓取網頁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→設定代理伺服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器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解決問題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4" name="Picture 2" descr="https://www.python.org/static/community_logos/python-logo-master-v3-T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2" y="203764"/>
            <a:ext cx="3279603" cy="110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4025153" y="496030"/>
            <a:ext cx="4446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封包傳遞</a:t>
            </a:r>
            <a:r>
              <a:rPr lang="en-US" altLang="zh-TW" sz="3600" dirty="0" smtClean="0"/>
              <a:t>(1/3)</a:t>
            </a:r>
            <a:endParaRPr lang="zh-TW" altLang="en-US" sz="36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538" y="862000"/>
            <a:ext cx="5016843" cy="91215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/>
          <a:srcRect b="22078"/>
          <a:stretch/>
        </p:blipFill>
        <p:spPr>
          <a:xfrm>
            <a:off x="0" y="2881905"/>
            <a:ext cx="8277225" cy="39559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709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116"/>
    </mc:Choice>
    <mc:Fallback xmlns="">
      <p:transition spd="slow" advTm="68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43486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遊戲有年齡限制的頁面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→設定傳出去的封包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4" name="Picture 2" descr="https://www.python.org/static/community_logos/python-logo-master-v3-T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2" y="203764"/>
            <a:ext cx="3279603" cy="110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4025153" y="496030"/>
            <a:ext cx="4446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封包傳遞</a:t>
            </a:r>
            <a:r>
              <a:rPr lang="en-US" altLang="zh-TW" sz="3600" dirty="0" smtClean="0"/>
              <a:t>(2/3)</a:t>
            </a:r>
            <a:endParaRPr lang="zh-TW" altLang="en-US" sz="36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t="63172"/>
          <a:stretch/>
        </p:blipFill>
        <p:spPr>
          <a:xfrm>
            <a:off x="0" y="4585830"/>
            <a:ext cx="8029717" cy="227217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9215" y="1217357"/>
            <a:ext cx="6170864" cy="33684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911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116"/>
    </mc:Choice>
    <mc:Fallback xmlns="">
      <p:transition spd="slow" advTm="68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CSDN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應用程序服務器上做了限制而取到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403 Forbidden 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→模擬真實上網，發送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標頭信息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4" name="Picture 2" descr="https://www.python.org/static/community_logos/python-logo-master-v3-T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2" y="203764"/>
            <a:ext cx="3279603" cy="110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4025153" y="496030"/>
            <a:ext cx="4446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封包傳遞</a:t>
            </a:r>
            <a:r>
              <a:rPr lang="en-US" altLang="zh-TW" sz="3600" dirty="0" smtClean="0"/>
              <a:t>(3/3)</a:t>
            </a:r>
            <a:endParaRPr lang="zh-TW" altLang="en-US" sz="3600" dirty="0"/>
          </a:p>
        </p:txBody>
      </p:sp>
      <p:pic>
        <p:nvPicPr>
          <p:cNvPr id="11" name="Picture 6" descr="http://kb.site5.com/wp-content/uploads/2012/09/403-Forbidde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3975"/>
            <a:ext cx="658177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94949"/>
            <a:ext cx="12192000" cy="439612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/>
          <a:srcRect l="6956" t="84979" r="59426" b="8903"/>
          <a:stretch/>
        </p:blipFill>
        <p:spPr>
          <a:xfrm>
            <a:off x="737616" y="5682791"/>
            <a:ext cx="9546184" cy="6263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420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116"/>
    </mc:Choice>
    <mc:Fallback xmlns="">
      <p:transition spd="slow" advTm="68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新舊版網頁，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格式不一，標籤命名方式不一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If else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條件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 descr="https://www.python.org/static/community_logos/python-logo-master-v3-T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2" y="203764"/>
            <a:ext cx="3279603" cy="110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4159624" y="537882"/>
            <a:ext cx="7039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Web </a:t>
            </a:r>
            <a:r>
              <a:rPr lang="zh-TW" altLang="en-US" sz="4000" dirty="0" smtClean="0"/>
              <a:t>內容</a:t>
            </a:r>
            <a:r>
              <a:rPr lang="en-US" altLang="zh-TW" sz="4000" dirty="0" smtClean="0"/>
              <a:t>(1/2)</a:t>
            </a:r>
            <a:endParaRPr lang="zh-TW" altLang="en-US" sz="4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4922"/>
          <a:stretch/>
        </p:blipFill>
        <p:spPr>
          <a:xfrm>
            <a:off x="1011219" y="2273574"/>
            <a:ext cx="8412480" cy="4584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153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18"/>
    </mc:Choice>
    <mc:Fallback xmlns="">
      <p:transition spd="slow" advTm="36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將資料埋在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 script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，無法直接抓取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→觀察，找出埋藏的檔案後，再針對該檔案進行抓取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 descr="https://www.python.org/static/community_logos/python-logo-master-v3-T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2" y="203764"/>
            <a:ext cx="3279603" cy="110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4159624" y="537882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smtClean="0"/>
              <a:t>Web </a:t>
            </a:r>
            <a:r>
              <a:rPr lang="zh-TW" altLang="en-US" sz="4000" dirty="0" smtClean="0"/>
              <a:t>內容</a:t>
            </a:r>
            <a:r>
              <a:rPr lang="en-US" altLang="zh-TW" sz="4000" dirty="0" smtClean="0"/>
              <a:t>(2/2)</a:t>
            </a:r>
            <a:endParaRPr lang="zh-TW" altLang="en-US" sz="4000" dirty="0"/>
          </a:p>
        </p:txBody>
      </p:sp>
      <p:pic>
        <p:nvPicPr>
          <p:cNvPr id="7" name="Picture 4" descr="http://s3-eu-west-1.amazonaws.com/itad/images/banners/620x300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669" y="2807195"/>
            <a:ext cx="2068801" cy="91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394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18"/>
    </mc:Choice>
    <mc:Fallback xmlns="">
      <p:transition spd="slow" advTm="36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19" y="105847"/>
            <a:ext cx="10401300" cy="7378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562" y="830739"/>
            <a:ext cx="6515249" cy="596569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942665" y="2401282"/>
            <a:ext cx="3981450" cy="2837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47005"/>
            <a:ext cx="9799138" cy="458998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860" y="1325442"/>
            <a:ext cx="6794140" cy="553255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2904565"/>
            <a:ext cx="12186521" cy="395343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53354" y="530584"/>
            <a:ext cx="371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B</a:t>
            </a:r>
            <a:endParaRPr lang="zh-TW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400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73"/>
    </mc:Choice>
    <mc:Fallback xmlns="">
      <p:transition spd="slow" advTm="24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71849" y="1669708"/>
            <a:ext cx="1192015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建立外部連線，並設定使用者權限，讓組員可抽取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依照研究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方法需求，進行日期轉換、判斷假日、資料整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併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編寫預存程序與檢視表，減少實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作研究方法需二次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ETL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的時間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http://3.bp.blogspot.com/-g_MneBq5Rsg/UuvkWDhHK4I/AAAAAAAAB50/4yu4vjVAlPQ/s1600/tlp-sql-server-log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5" t="31148" r="22924" b="31749"/>
          <a:stretch/>
        </p:blipFill>
        <p:spPr bwMode="auto">
          <a:xfrm>
            <a:off x="838200" y="652661"/>
            <a:ext cx="3363641" cy="9290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  <a:reflection blurRad="12700" stA="38000" endPos="28000" dist="5000" dir="5400000" sy="-100000" algn="bl" rotWithShape="0"/>
          </a:effectLst>
          <a:extLst/>
        </p:spPr>
      </p:pic>
      <p:pic>
        <p:nvPicPr>
          <p:cNvPr id="2056" name="Picture 8" descr="http://db.cse.ohio-state.edu/images/d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495" y="5191251"/>
            <a:ext cx="1415256" cy="156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87" y="5772951"/>
            <a:ext cx="773081" cy="773081"/>
          </a:xfrm>
          <a:prstGeom prst="rect">
            <a:avLst/>
          </a:prstGeom>
          <a:noFill/>
        </p:spPr>
      </p:pic>
      <p:pic>
        <p:nvPicPr>
          <p:cNvPr id="2054" name="Picture 6" descr="http://www.iconpng.com/png/lozengue-filetype/t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430" y="5499884"/>
            <a:ext cx="1095665" cy="109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hurricanesoftwares.com/wp-content/uploads/2009/03/import-CSV-in-ph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443" y="5187434"/>
            <a:ext cx="1095665" cy="109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516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51"/>
    </mc:Choice>
    <mc:Fallback>
      <p:transition spd="slow" advTm="26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AutoShape 2"/>
          <p:cNvSpPr>
            <a:spLocks noChangeAspect="1" noChangeArrowheads="1"/>
          </p:cNvSpPr>
          <p:nvPr/>
        </p:nvSpPr>
        <p:spPr bwMode="auto">
          <a:xfrm>
            <a:off x="621224" y="392324"/>
            <a:ext cx="2721586" cy="2401678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lvl="0"/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5" name="AutoShape 3"/>
          <p:cNvSpPr>
            <a:spLocks noChangeAspect="1" noChangeArrowheads="1"/>
          </p:cNvSpPr>
          <p:nvPr/>
        </p:nvSpPr>
        <p:spPr bwMode="auto">
          <a:xfrm>
            <a:off x="4468762" y="392324"/>
            <a:ext cx="3251115" cy="2500673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" name="AutoShape 4"/>
          <p:cNvSpPr>
            <a:spLocks noChangeAspect="1" noChangeArrowheads="1"/>
          </p:cNvSpPr>
          <p:nvPr/>
        </p:nvSpPr>
        <p:spPr bwMode="auto">
          <a:xfrm>
            <a:off x="8358162" y="392324"/>
            <a:ext cx="3368412" cy="2590895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/>
          <a:lstStyle/>
          <a:p>
            <a:endParaRPr lang="zh-TW" altLang="en-US"/>
          </a:p>
        </p:txBody>
      </p:sp>
      <p:sp>
        <p:nvSpPr>
          <p:cNvPr id="97" name="AutoShape 5"/>
          <p:cNvSpPr>
            <a:spLocks noChangeAspect="1" noChangeArrowheads="1"/>
          </p:cNvSpPr>
          <p:nvPr/>
        </p:nvSpPr>
        <p:spPr bwMode="auto">
          <a:xfrm>
            <a:off x="3938884" y="3982987"/>
            <a:ext cx="3415678" cy="2125203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" name="AutoShape 6"/>
          <p:cNvSpPr>
            <a:spLocks noChangeAspect="1" noChangeArrowheads="1"/>
          </p:cNvSpPr>
          <p:nvPr/>
        </p:nvSpPr>
        <p:spPr bwMode="auto">
          <a:xfrm>
            <a:off x="8208672" y="3992513"/>
            <a:ext cx="2987728" cy="2112030"/>
          </a:xfrm>
          <a:prstGeom prst="roundRect">
            <a:avLst>
              <a:gd name="adj" fmla="val 13009"/>
            </a:avLst>
          </a:prstGeom>
          <a:solidFill>
            <a:schemeClr val="accent4">
              <a:lumMod val="40000"/>
              <a:lumOff val="60000"/>
            </a:schemeClr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" name="Line 7"/>
          <p:cNvSpPr>
            <a:spLocks noChangeAspect="1" noChangeShapeType="1"/>
          </p:cNvSpPr>
          <p:nvPr/>
        </p:nvSpPr>
        <p:spPr bwMode="auto">
          <a:xfrm flipH="1">
            <a:off x="8396265" y="3470226"/>
            <a:ext cx="0" cy="67895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0" name="TextBox 57"/>
          <p:cNvSpPr txBox="1">
            <a:spLocks noChangeAspect="1" noChangeArrowheads="1"/>
          </p:cNvSpPr>
          <p:nvPr/>
        </p:nvSpPr>
        <p:spPr bwMode="auto">
          <a:xfrm>
            <a:off x="8473169" y="4063774"/>
            <a:ext cx="23441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流程方法詳述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01" name="TextBox 57"/>
          <p:cNvSpPr txBox="1">
            <a:spLocks noChangeAspect="1" noChangeArrowheads="1"/>
          </p:cNvSpPr>
          <p:nvPr/>
        </p:nvSpPr>
        <p:spPr bwMode="auto">
          <a:xfrm>
            <a:off x="8490428" y="4437745"/>
            <a:ext cx="273983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ETL</a:t>
            </a: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時間序列分群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邏輯式迴歸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時間序列分類</a:t>
            </a:r>
          </a:p>
        </p:txBody>
      </p:sp>
      <p:sp>
        <p:nvSpPr>
          <p:cNvPr id="102" name="Line 10"/>
          <p:cNvSpPr>
            <a:spLocks noChangeAspect="1" noChangeShapeType="1"/>
          </p:cNvSpPr>
          <p:nvPr/>
        </p:nvSpPr>
        <p:spPr bwMode="auto">
          <a:xfrm flipH="1">
            <a:off x="4629397" y="3460702"/>
            <a:ext cx="0" cy="631982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" name="TextBox 57"/>
          <p:cNvSpPr txBox="1">
            <a:spLocks noChangeAspect="1" noChangeArrowheads="1"/>
          </p:cNvSpPr>
          <p:nvPr/>
        </p:nvSpPr>
        <p:spPr bwMode="auto">
          <a:xfrm>
            <a:off x="4216696" y="4059189"/>
            <a:ext cx="30422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研究方法與程式實作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04" name="TextBox 57"/>
          <p:cNvSpPr txBox="1">
            <a:spLocks noChangeAspect="1" noChangeArrowheads="1"/>
          </p:cNvSpPr>
          <p:nvPr/>
        </p:nvSpPr>
        <p:spPr bwMode="auto">
          <a:xfrm>
            <a:off x="4216694" y="4415930"/>
            <a:ext cx="2613874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方法實作及調整參數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程式撰寫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程式整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併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資料分析自動化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5" name="Line 13"/>
          <p:cNvSpPr>
            <a:spLocks noChangeAspect="1" noChangeShapeType="1"/>
          </p:cNvSpPr>
          <p:nvPr/>
        </p:nvSpPr>
        <p:spPr bwMode="auto">
          <a:xfrm>
            <a:off x="0" y="3446463"/>
            <a:ext cx="12192000" cy="0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6" name="Line 14"/>
          <p:cNvSpPr>
            <a:spLocks noChangeAspect="1" noChangeShapeType="1"/>
          </p:cNvSpPr>
          <p:nvPr/>
        </p:nvSpPr>
        <p:spPr bwMode="auto">
          <a:xfrm flipH="1">
            <a:off x="9572333" y="2547889"/>
            <a:ext cx="3444" cy="97981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7" name="Line 15"/>
          <p:cNvSpPr>
            <a:spLocks noChangeAspect="1" noChangeShapeType="1"/>
          </p:cNvSpPr>
          <p:nvPr/>
        </p:nvSpPr>
        <p:spPr bwMode="auto">
          <a:xfrm flipH="1">
            <a:off x="6397523" y="2535536"/>
            <a:ext cx="3444" cy="979819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8" name="Line 16"/>
          <p:cNvSpPr>
            <a:spLocks noChangeAspect="1" noChangeShapeType="1"/>
          </p:cNvSpPr>
          <p:nvPr/>
        </p:nvSpPr>
        <p:spPr bwMode="auto">
          <a:xfrm flipH="1">
            <a:off x="2211333" y="2544713"/>
            <a:ext cx="3444" cy="97981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9" name="AutoShape 17"/>
          <p:cNvSpPr>
            <a:spLocks noChangeAspect="1" noChangeArrowheads="1"/>
          </p:cNvSpPr>
          <p:nvPr/>
        </p:nvSpPr>
        <p:spPr bwMode="auto">
          <a:xfrm>
            <a:off x="373064" y="3992512"/>
            <a:ext cx="2750585" cy="2115679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chemeClr val="tx1"/>
            </a:solidFill>
            <a:prstDash val="sysDot"/>
            <a:round/>
            <a:headEnd/>
            <a:tailEnd/>
          </a:ln>
          <a:effectLst/>
          <a:extLst/>
        </p:spPr>
        <p:txBody>
          <a:bodyPr/>
          <a:lstStyle/>
          <a:p>
            <a:endParaRPr lang="zh-TW" altLang="en-US"/>
          </a:p>
        </p:txBody>
      </p:sp>
      <p:sp>
        <p:nvSpPr>
          <p:cNvPr id="110" name="Line 18"/>
          <p:cNvSpPr>
            <a:spLocks noChangeAspect="1" noChangeShapeType="1"/>
          </p:cNvSpPr>
          <p:nvPr/>
        </p:nvSpPr>
        <p:spPr bwMode="auto">
          <a:xfrm flipH="1">
            <a:off x="547957" y="3470226"/>
            <a:ext cx="0" cy="67895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11" name="Group 138"/>
          <p:cNvGrpSpPr>
            <a:grpSpLocks noChangeAspect="1"/>
          </p:cNvGrpSpPr>
          <p:nvPr/>
        </p:nvGrpSpPr>
        <p:grpSpPr bwMode="auto">
          <a:xfrm>
            <a:off x="2084334" y="3330526"/>
            <a:ext cx="265191" cy="265191"/>
            <a:chOff x="1661" y="2750"/>
            <a:chExt cx="250" cy="250"/>
          </a:xfrm>
        </p:grpSpPr>
        <p:sp>
          <p:nvSpPr>
            <p:cNvPr id="112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13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115" name="TextBox 57"/>
          <p:cNvSpPr txBox="1">
            <a:spLocks noChangeAspect="1" noChangeArrowheads="1"/>
          </p:cNvSpPr>
          <p:nvPr/>
        </p:nvSpPr>
        <p:spPr bwMode="auto">
          <a:xfrm>
            <a:off x="705398" y="498184"/>
            <a:ext cx="30369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資料蒐集與儲存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16" name="TextBox 57"/>
          <p:cNvSpPr txBox="1">
            <a:spLocks noChangeAspect="1" noChangeArrowheads="1"/>
          </p:cNvSpPr>
          <p:nvPr/>
        </p:nvSpPr>
        <p:spPr bwMode="auto">
          <a:xfrm>
            <a:off x="801043" y="4452508"/>
            <a:ext cx="1736628" cy="193899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定義問題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決策建議</a:t>
            </a: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8" name="Group 138"/>
          <p:cNvGrpSpPr>
            <a:grpSpLocks noChangeAspect="1"/>
          </p:cNvGrpSpPr>
          <p:nvPr/>
        </p:nvGrpSpPr>
        <p:grpSpPr bwMode="auto">
          <a:xfrm>
            <a:off x="9459622" y="3335289"/>
            <a:ext cx="265191" cy="265191"/>
            <a:chOff x="1661" y="2750"/>
            <a:chExt cx="250" cy="250"/>
          </a:xfrm>
        </p:grpSpPr>
        <p:sp>
          <p:nvSpPr>
            <p:cNvPr id="11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rgbClr val="F9B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2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121" name="TextBox 57"/>
          <p:cNvSpPr txBox="1">
            <a:spLocks noChangeAspect="1" noChangeArrowheads="1"/>
          </p:cNvSpPr>
          <p:nvPr/>
        </p:nvSpPr>
        <p:spPr bwMode="auto">
          <a:xfrm>
            <a:off x="4769679" y="470679"/>
            <a:ext cx="14275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22" name="TextBox 57"/>
          <p:cNvSpPr txBox="1">
            <a:spLocks noChangeAspect="1" noChangeArrowheads="1"/>
          </p:cNvSpPr>
          <p:nvPr/>
        </p:nvSpPr>
        <p:spPr bwMode="auto">
          <a:xfrm>
            <a:off x="4883551" y="941163"/>
            <a:ext cx="171857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流程使用工具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流程使用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3" name="TextBox 57"/>
          <p:cNvSpPr txBox="1">
            <a:spLocks noChangeAspect="1" noChangeArrowheads="1"/>
          </p:cNvSpPr>
          <p:nvPr/>
        </p:nvSpPr>
        <p:spPr bwMode="auto">
          <a:xfrm>
            <a:off x="8614819" y="453429"/>
            <a:ext cx="1427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網頁設計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24" name="TextBox 57"/>
          <p:cNvSpPr txBox="1">
            <a:spLocks noChangeAspect="1" noChangeArrowheads="1"/>
          </p:cNvSpPr>
          <p:nvPr/>
        </p:nvSpPr>
        <p:spPr bwMode="auto">
          <a:xfrm>
            <a:off x="8635870" y="960728"/>
            <a:ext cx="204632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視覺化呈現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網頁前後端設計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正式上線</a:t>
            </a:r>
            <a:r>
              <a:rPr lang="en-US" altLang="ko-KR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ko-KR" altLang="en-US" sz="2000" dirty="0">
              <a:latin typeface="微軟正黑體" panose="020B0604030504040204" pitchFamily="34" charset="-120"/>
            </a:endParaRPr>
          </a:p>
        </p:txBody>
      </p:sp>
      <p:grpSp>
        <p:nvGrpSpPr>
          <p:cNvPr id="128" name="Group 138"/>
          <p:cNvGrpSpPr>
            <a:grpSpLocks noChangeAspect="1"/>
          </p:cNvGrpSpPr>
          <p:nvPr/>
        </p:nvGrpSpPr>
        <p:grpSpPr bwMode="auto">
          <a:xfrm>
            <a:off x="4513242" y="3330526"/>
            <a:ext cx="265191" cy="265191"/>
            <a:chOff x="1661" y="2750"/>
            <a:chExt cx="250" cy="250"/>
          </a:xfrm>
        </p:grpSpPr>
        <p:sp>
          <p:nvSpPr>
            <p:cNvPr id="12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131" name="Group 138"/>
          <p:cNvGrpSpPr>
            <a:grpSpLocks noChangeAspect="1"/>
          </p:cNvGrpSpPr>
          <p:nvPr/>
        </p:nvGrpSpPr>
        <p:grpSpPr bwMode="auto">
          <a:xfrm>
            <a:off x="6268371" y="3330526"/>
            <a:ext cx="265191" cy="265191"/>
            <a:chOff x="1661" y="2750"/>
            <a:chExt cx="250" cy="250"/>
          </a:xfrm>
        </p:grpSpPr>
        <p:sp>
          <p:nvSpPr>
            <p:cNvPr id="132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3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134" name="Group 138"/>
          <p:cNvGrpSpPr>
            <a:grpSpLocks noChangeAspect="1"/>
          </p:cNvGrpSpPr>
          <p:nvPr/>
        </p:nvGrpSpPr>
        <p:grpSpPr bwMode="auto">
          <a:xfrm>
            <a:off x="8280110" y="3340050"/>
            <a:ext cx="265191" cy="265191"/>
            <a:chOff x="1661" y="2750"/>
            <a:chExt cx="250" cy="250"/>
          </a:xfrm>
        </p:grpSpPr>
        <p:sp>
          <p:nvSpPr>
            <p:cNvPr id="135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6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44" name="TextBox 57"/>
          <p:cNvSpPr txBox="1">
            <a:spLocks noChangeAspect="1" noChangeArrowheads="1"/>
          </p:cNvSpPr>
          <p:nvPr/>
        </p:nvSpPr>
        <p:spPr bwMode="auto">
          <a:xfrm>
            <a:off x="615325" y="4061662"/>
            <a:ext cx="14619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系統建立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grpSp>
        <p:nvGrpSpPr>
          <p:cNvPr id="45" name="Group 138"/>
          <p:cNvGrpSpPr>
            <a:grpSpLocks noChangeAspect="1"/>
          </p:cNvGrpSpPr>
          <p:nvPr/>
        </p:nvGrpSpPr>
        <p:grpSpPr bwMode="auto">
          <a:xfrm>
            <a:off x="426758" y="3330526"/>
            <a:ext cx="265191" cy="265191"/>
            <a:chOff x="1661" y="2750"/>
            <a:chExt cx="250" cy="250"/>
          </a:xfrm>
        </p:grpSpPr>
        <p:sp>
          <p:nvSpPr>
            <p:cNvPr id="46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47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48" name="Group 138"/>
          <p:cNvGrpSpPr>
            <a:grpSpLocks noChangeAspect="1"/>
          </p:cNvGrpSpPr>
          <p:nvPr/>
        </p:nvGrpSpPr>
        <p:grpSpPr bwMode="auto">
          <a:xfrm>
            <a:off x="9465973" y="3335289"/>
            <a:ext cx="265191" cy="265191"/>
            <a:chOff x="1661" y="2750"/>
            <a:chExt cx="250" cy="250"/>
          </a:xfrm>
        </p:grpSpPr>
        <p:sp>
          <p:nvSpPr>
            <p:cNvPr id="4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5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28</a:t>
            </a:fld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895631" y="938373"/>
            <a:ext cx="2723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尋找可用資料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暫定研究方法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確認資料的欄位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資料庫建立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0959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預存程序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44150"/>
            <a:ext cx="10474839" cy="54138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58533" y="4284457"/>
            <a:ext cx="9262446" cy="333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056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87"/>
    </mc:Choice>
    <mc:Fallback xmlns="">
      <p:transition spd="slow" advTm="21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80160" y="1"/>
            <a:ext cx="8625016" cy="1325563"/>
          </a:xfrm>
        </p:spPr>
        <p:txBody>
          <a:bodyPr/>
          <a:lstStyle/>
          <a:p>
            <a:pPr lvl="0"/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─</a:t>
            </a:r>
            <a:r>
              <a:rPr lang="zh-TW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現況問題描述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1829537" y="6488668"/>
            <a:ext cx="36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</a:t>
            </a:r>
            <a:endParaRPr lang="zh-TW" altLang="en-US" dirty="0"/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1388817435"/>
              </p:ext>
            </p:extLst>
          </p:nvPr>
        </p:nvGraphicFramePr>
        <p:xfrm>
          <a:off x="1920892" y="179624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85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76" b="41954"/>
          <a:stretch/>
        </p:blipFill>
        <p:spPr>
          <a:xfrm>
            <a:off x="131297" y="533178"/>
            <a:ext cx="6226109" cy="339336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1" t="-1" r="43988" b="693"/>
          <a:stretch/>
        </p:blipFill>
        <p:spPr>
          <a:xfrm>
            <a:off x="131297" y="4658710"/>
            <a:ext cx="11594538" cy="1666785"/>
          </a:xfrm>
          <a:prstGeom prst="rect">
            <a:avLst/>
          </a:prstGeom>
        </p:spPr>
      </p:pic>
      <p:sp>
        <p:nvSpPr>
          <p:cNvPr id="9" name="右彎箭號 8"/>
          <p:cNvSpPr/>
          <p:nvPr/>
        </p:nvSpPr>
        <p:spPr>
          <a:xfrm rot="5400000">
            <a:off x="8333577" y="2360542"/>
            <a:ext cx="1310416" cy="229765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357406" y="1737416"/>
            <a:ext cx="613379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Logistic </a:t>
            </a:r>
            <a:r>
              <a:rPr lang="en-US" altLang="zh-TW" sz="4000" dirty="0" smtClean="0"/>
              <a:t>Regression Input</a:t>
            </a:r>
          </a:p>
          <a:p>
            <a:r>
              <a:rPr lang="zh-TW" altLang="en-US" dirty="0" smtClean="0"/>
              <a:t>因變數設定 判斷一段時間內的走勢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5850979" y="2992754"/>
          <a:ext cx="1329605" cy="1316212"/>
        </p:xfrm>
        <a:graphic>
          <a:graphicData uri="http://schemas.openxmlformats.org/drawingml/2006/table">
            <a:tbl>
              <a:tblPr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  <a:tableStyleId>{21E4AEA4-8DFA-4A89-87EB-49C32662AFE0}</a:tableStyleId>
              </a:tblPr>
              <a:tblGrid>
                <a:gridCol w="1329605"/>
              </a:tblGrid>
              <a:tr h="2958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Iprice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cell3D prstMaterial="dkEdge">
                      <a:bevel/>
                      <a:lightRig rig="flood" dir="t"/>
                    </a:cell3D>
                    <a:solidFill>
                      <a:schemeClr val="accent2"/>
                    </a:solidFill>
                  </a:tcPr>
                </a:tc>
              </a:tr>
              <a:tr h="206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iGameName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3516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platformName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1972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recordTime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62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recordPrice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6492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2"/>
    </mc:Choice>
    <mc:Fallback xmlns="">
      <p:transition spd="slow" advTm="11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1331917" y="1048412"/>
            <a:ext cx="6161083" cy="2151988"/>
            <a:chOff x="888192" y="1199555"/>
            <a:chExt cx="6161083" cy="215198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/>
            <a:srcRect r="-241" b="-73"/>
            <a:stretch/>
          </p:blipFill>
          <p:spPr>
            <a:xfrm>
              <a:off x="888192" y="1596529"/>
              <a:ext cx="6161083" cy="1755014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888192" y="1199555"/>
              <a:ext cx="863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TABLE1</a:t>
              </a:r>
              <a:endParaRPr lang="zh-TW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746978" y="1209461"/>
              <a:ext cx="267765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solidFill>
                    <a:srgbClr val="FF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MIN</a:t>
              </a:r>
              <a:r>
                <a:rPr lang="en-US" altLang="zh-TW" dirty="0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(</a:t>
              </a:r>
              <a:r>
                <a:rPr lang="en-US" altLang="zh-TW" dirty="0">
                  <a:solidFill>
                    <a:srgbClr val="00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date</a:t>
              </a:r>
              <a:r>
                <a:rPr lang="en-US" altLang="zh-TW" dirty="0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)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739558" y="1209461"/>
              <a:ext cx="16850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,(</a:t>
              </a:r>
              <a:r>
                <a:rPr lang="en-US" altLang="zh-TW" dirty="0">
                  <a:solidFill>
                    <a:srgbClr val="0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price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&lt;&gt;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0</a:t>
              </a:r>
              <a:r>
                <a:rPr lang="en-US" altLang="zh-TW" dirty="0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)</a:t>
              </a: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938217" y="3694437"/>
            <a:ext cx="9401404" cy="2234468"/>
            <a:chOff x="4125270" y="2548654"/>
            <a:chExt cx="9401404" cy="2234468"/>
          </a:xfrm>
        </p:grpSpPr>
        <p:grpSp>
          <p:nvGrpSpPr>
            <p:cNvPr id="19" name="群組 18"/>
            <p:cNvGrpSpPr/>
            <p:nvPr/>
          </p:nvGrpSpPr>
          <p:grpSpPr>
            <a:xfrm>
              <a:off x="4125270" y="2559209"/>
              <a:ext cx="9401404" cy="2223913"/>
              <a:chOff x="4815736" y="2547003"/>
              <a:chExt cx="9401404" cy="2223913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3"/>
              <a:srcRect t="-1" r="267" b="-1316"/>
              <a:stretch/>
            </p:blipFill>
            <p:spPr>
              <a:xfrm>
                <a:off x="4815736" y="2926890"/>
                <a:ext cx="9401404" cy="1844026"/>
              </a:xfrm>
              <a:prstGeom prst="rect">
                <a:avLst/>
              </a:prstGeom>
            </p:spPr>
          </p:pic>
          <p:sp>
            <p:nvSpPr>
              <p:cNvPr id="7" name="文字方塊 6"/>
              <p:cNvSpPr txBox="1"/>
              <p:nvPr/>
            </p:nvSpPr>
            <p:spPr>
              <a:xfrm>
                <a:off x="4815736" y="2547003"/>
                <a:ext cx="8639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TABLE2</a:t>
                </a: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5379042" y="2548654"/>
              <a:ext cx="68938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solidFill>
                    <a:srgbClr val="FF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DATEDIFF</a:t>
              </a:r>
              <a:r>
                <a:rPr lang="en-US" altLang="zh-TW" dirty="0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(</a:t>
              </a:r>
              <a:r>
                <a:rPr lang="en-US" altLang="zh-TW" dirty="0">
                  <a:solidFill>
                    <a:srgbClr val="FF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day</a:t>
              </a:r>
              <a:r>
                <a:rPr lang="en-US" altLang="zh-TW" dirty="0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,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 err="1">
                  <a:solidFill>
                    <a:srgbClr val="0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b</a:t>
              </a:r>
              <a:r>
                <a:rPr lang="en-US" altLang="zh-TW" dirty="0" err="1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.</a:t>
              </a:r>
              <a:r>
                <a:rPr lang="en-US" altLang="zh-TW" dirty="0" err="1">
                  <a:solidFill>
                    <a:srgbClr val="0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realesedate</a:t>
              </a:r>
              <a:r>
                <a:rPr lang="en-US" altLang="zh-TW" dirty="0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,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 err="1">
                  <a:solidFill>
                    <a:srgbClr val="0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A</a:t>
              </a:r>
              <a:r>
                <a:rPr lang="en-US" altLang="zh-TW" dirty="0" err="1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.</a:t>
              </a:r>
              <a:r>
                <a:rPr lang="en-US" altLang="zh-TW" dirty="0" err="1">
                  <a:solidFill>
                    <a:srgbClr val="00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date</a:t>
              </a:r>
              <a:r>
                <a:rPr lang="en-US" altLang="zh-TW" dirty="0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)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 smtClean="0">
                  <a:solidFill>
                    <a:srgbClr val="00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AS</a:t>
              </a:r>
              <a:r>
                <a:rPr lang="en-US" altLang="zh-TW" dirty="0" smtClean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 err="1">
                  <a:solidFill>
                    <a:srgbClr val="0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diffDayFromRelaese</a:t>
              </a:r>
              <a:endParaRPr lang="en-US" altLang="zh-TW" dirty="0">
                <a:solidFill>
                  <a:srgbClr val="008080"/>
                </a:solidFill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7227262" y="4069212"/>
            <a:ext cx="1826824" cy="3536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589765" y="305018"/>
            <a:ext cx="11385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WITH &lt;common_table_expression&gt; [ ,...n ] ] &lt;common_table_expression&gt;::=     </a:t>
            </a:r>
            <a:endParaRPr lang="en-US" altLang="zh-TW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zh-TW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expression_name [ ( column_name [ ,...n ] ) ] </a:t>
            </a:r>
            <a:r>
              <a:rPr lang="zh-TW" altLang="zh-TW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altLang="zh-TW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zh-TW" altLang="zh-TW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zh-TW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CTE_query_definition )</a:t>
            </a:r>
            <a:r>
              <a:rPr lang="zh-TW" altLang="zh-TW" sz="1600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656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120534" y="3743263"/>
            <a:ext cx="7461366" cy="2400429"/>
            <a:chOff x="-8800353" y="2772424"/>
            <a:chExt cx="7461366" cy="2400429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2"/>
            <a:srcRect l="1" r="69095"/>
            <a:stretch/>
          </p:blipFill>
          <p:spPr>
            <a:xfrm>
              <a:off x="-8800353" y="3215319"/>
              <a:ext cx="7461366" cy="1957534"/>
            </a:xfrm>
            <a:prstGeom prst="rect">
              <a:avLst/>
            </a:prstGeom>
          </p:spPr>
        </p:pic>
        <p:sp>
          <p:nvSpPr>
            <p:cNvPr id="16" name="文字方塊 15"/>
            <p:cNvSpPr txBox="1"/>
            <p:nvPr/>
          </p:nvSpPr>
          <p:spPr>
            <a:xfrm>
              <a:off x="-8800353" y="2772424"/>
              <a:ext cx="879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CSATTR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-7743285" y="2841568"/>
              <a:ext cx="56092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00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CASE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>
                  <a:solidFill>
                    <a:srgbClr val="00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WHEN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>
                  <a:solidFill>
                    <a:srgbClr val="FF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SUM</a:t>
              </a:r>
              <a:r>
                <a:rPr lang="en-US" altLang="zh-TW" dirty="0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(</a:t>
              </a:r>
              <a:r>
                <a:rPr lang="en-US" altLang="zh-TW" dirty="0">
                  <a:solidFill>
                    <a:srgbClr val="0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[d7]</a:t>
              </a:r>
              <a:r>
                <a:rPr lang="en-US" altLang="zh-TW" dirty="0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)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&gt;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0 </a:t>
              </a:r>
              <a:r>
                <a:rPr lang="en-US" altLang="zh-TW" dirty="0">
                  <a:solidFill>
                    <a:srgbClr val="00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THEN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1 </a:t>
              </a:r>
              <a:r>
                <a:rPr lang="en-US" altLang="zh-TW" dirty="0">
                  <a:solidFill>
                    <a:srgbClr val="00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ELSE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0 </a:t>
              </a:r>
              <a:r>
                <a:rPr lang="en-US" altLang="zh-TW" dirty="0">
                  <a:solidFill>
                    <a:srgbClr val="00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END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>
                  <a:solidFill>
                    <a:srgbClr val="00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AS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>
                  <a:solidFill>
                    <a:srgbClr val="0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d7</a:t>
              </a: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359924" y="1118554"/>
            <a:ext cx="10956844" cy="2190605"/>
            <a:chOff x="565653" y="2760547"/>
            <a:chExt cx="10956844" cy="2190605"/>
          </a:xfrm>
        </p:grpSpPr>
        <p:grpSp>
          <p:nvGrpSpPr>
            <p:cNvPr id="20" name="群組 19"/>
            <p:cNvGrpSpPr/>
            <p:nvPr/>
          </p:nvGrpSpPr>
          <p:grpSpPr>
            <a:xfrm>
              <a:off x="565653" y="2760547"/>
              <a:ext cx="7296245" cy="2190605"/>
              <a:chOff x="984156" y="2605545"/>
              <a:chExt cx="7296245" cy="2190605"/>
            </a:xfrm>
          </p:grpSpPr>
          <p:pic>
            <p:nvPicPr>
              <p:cNvPr id="8" name="圖片 7"/>
              <p:cNvPicPr>
                <a:picLocks noChangeAspect="1"/>
              </p:cNvPicPr>
              <p:nvPr/>
            </p:nvPicPr>
            <p:blipFill rotWithShape="1">
              <a:blip r:embed="rId3"/>
              <a:srcRect l="-2" r="50689" b="46344"/>
              <a:stretch/>
            </p:blipFill>
            <p:spPr>
              <a:xfrm>
                <a:off x="984156" y="3113166"/>
                <a:ext cx="7296245" cy="1682984"/>
              </a:xfrm>
              <a:prstGeom prst="rect">
                <a:avLst/>
              </a:prstGeom>
            </p:spPr>
          </p:pic>
          <p:sp>
            <p:nvSpPr>
              <p:cNvPr id="9" name="文字方塊 8"/>
              <p:cNvSpPr txBox="1"/>
              <p:nvPr/>
            </p:nvSpPr>
            <p:spPr>
              <a:xfrm>
                <a:off x="984156" y="2605545"/>
                <a:ext cx="8639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TABLE3</a:t>
                </a:r>
                <a:endParaRPr lang="zh-TW" altLang="en-US" dirty="0"/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1525571" y="2760547"/>
              <a:ext cx="999692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solidFill>
                    <a:srgbClr val="00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CASE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>
                  <a:solidFill>
                    <a:srgbClr val="00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WHEN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 err="1">
                  <a:solidFill>
                    <a:srgbClr val="0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diffDayFromRelaese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&lt;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7 </a:t>
              </a:r>
              <a:r>
                <a:rPr lang="en-US" altLang="zh-TW" dirty="0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AND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 err="1" smtClean="0">
                  <a:solidFill>
                    <a:srgbClr val="0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diffDayFromRelaese</a:t>
              </a:r>
              <a:r>
                <a:rPr lang="en-US" altLang="zh-TW" dirty="0" smtClean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>
                  <a:solidFill>
                    <a:srgbClr val="8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&gt;=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0 </a:t>
              </a:r>
              <a:r>
                <a:rPr lang="en-US" altLang="zh-TW" dirty="0">
                  <a:solidFill>
                    <a:srgbClr val="00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THEN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1 </a:t>
              </a:r>
              <a:r>
                <a:rPr lang="en-US" altLang="zh-TW" dirty="0">
                  <a:solidFill>
                    <a:srgbClr val="00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ELSE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0 </a:t>
              </a:r>
              <a:r>
                <a:rPr lang="en-US" altLang="zh-TW" dirty="0">
                  <a:solidFill>
                    <a:srgbClr val="00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END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>
                  <a:solidFill>
                    <a:srgbClr val="0000FF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AS</a:t>
              </a:r>
              <a:r>
                <a:rPr lang="en-US" altLang="zh-TW" dirty="0">
                  <a:solidFill>
                    <a:prstClr val="black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 </a:t>
              </a:r>
              <a:r>
                <a:rPr lang="en-US" altLang="zh-TW" dirty="0">
                  <a:solidFill>
                    <a:srgbClr val="008080"/>
                  </a:solidFill>
                  <a:latin typeface="細明體" panose="02020509000000000000" pitchFamily="49" charset="-120"/>
                  <a:ea typeface="細明體" panose="02020509000000000000" pitchFamily="49" charset="-120"/>
                </a:rPr>
                <a:t>d7</a:t>
              </a: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9908455" y="3404269"/>
          <a:ext cx="1522613" cy="769620"/>
        </p:xfrm>
        <a:graphic>
          <a:graphicData uri="http://schemas.openxmlformats.org/drawingml/2006/table">
            <a:tbl>
              <a:tblPr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  <a:tableStyleId>{7DF18680-E054-41AD-8BC1-D1AEF772440D}</a:tableStyleId>
              </a:tblPr>
              <a:tblGrid>
                <a:gridCol w="1522613"/>
              </a:tblGrid>
              <a:tr h="3238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SGameTag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cell3D prstMaterial="dkEdge">
                      <a:bevel prst="riblet"/>
                      <a:lightRig rig="flood" dir="t"/>
                    </a:cell3D>
                    <a:solidFill>
                      <a:schemeClr val="accent3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gameTag</a:t>
                      </a:r>
                      <a:endParaRPr lang="en-US" sz="1400" b="0" i="0" u="none" strike="noStrike" dirty="0">
                        <a:solidFill>
                          <a:srgbClr val="00B0F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8305799" y="2006002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每一筆與釋出日差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From TABLE2</a:t>
            </a:r>
            <a:endParaRPr lang="zh-TW" altLang="en-US" dirty="0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2"/>
          <a:srcRect l="58592" r="27994"/>
          <a:stretch/>
        </p:blipFill>
        <p:spPr>
          <a:xfrm>
            <a:off x="8305799" y="4186158"/>
            <a:ext cx="3238501" cy="1957534"/>
          </a:xfrm>
          <a:prstGeom prst="rect">
            <a:avLst/>
          </a:prstGeom>
        </p:spPr>
      </p:pic>
      <p:sp>
        <p:nvSpPr>
          <p:cNvPr id="30" name="Rectangle 1"/>
          <p:cNvSpPr>
            <a:spLocks noChangeArrowheads="1"/>
          </p:cNvSpPr>
          <p:nvPr/>
        </p:nvSpPr>
        <p:spPr bwMode="auto">
          <a:xfrm>
            <a:off x="791901" y="218412"/>
            <a:ext cx="86678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Searched CASE expression: </a:t>
            </a:r>
            <a:endParaRPr kumimoji="0" lang="en-US" altLang="zh-TW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WHEN Boolean_expression THEN result_expression [ ...n ] </a:t>
            </a:r>
            <a:endParaRPr kumimoji="0" lang="en-US" altLang="zh-TW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kumimoji="0" lang="zh-TW" altLang="zh-TW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 ELSE else_result_expression ] END</a:t>
            </a:r>
            <a:r>
              <a:rPr kumimoji="0" lang="zh-TW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81900" y="488397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JOIN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72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30947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SQL</a:t>
            </a:r>
            <a:r>
              <a:rPr lang="zh-TW" altLang="en-US" dirty="0" smtClean="0"/>
              <a:t>難以解決的問題  </a:t>
            </a:r>
            <a:r>
              <a:rPr lang="en-US" altLang="zh-TW" dirty="0" smtClean="0"/>
              <a:t>		</a:t>
            </a:r>
            <a:r>
              <a:rPr lang="zh-TW" altLang="en-US" dirty="0" smtClean="0"/>
              <a:t>樞紐</a:t>
            </a:r>
            <a:r>
              <a:rPr lang="zh-TW" altLang="en-US" dirty="0"/>
              <a:t>轉換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35023" b="20558"/>
          <a:stretch/>
        </p:blipFill>
        <p:spPr>
          <a:xfrm>
            <a:off x="448123" y="5156536"/>
            <a:ext cx="9698961" cy="1214792"/>
          </a:xfrm>
          <a:prstGeom prst="rect">
            <a:avLst/>
          </a:prstGeom>
        </p:spPr>
      </p:pic>
      <p:pic>
        <p:nvPicPr>
          <p:cNvPr id="5" name="Picture 2" descr="https://www.python.org/static/community_logos/python-logo-master-v3-T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972" y="1526622"/>
            <a:ext cx="3279603" cy="110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r="22103" b="23319"/>
          <a:stretch/>
        </p:blipFill>
        <p:spPr>
          <a:xfrm>
            <a:off x="448123" y="2806535"/>
            <a:ext cx="6293673" cy="116299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849" y="687199"/>
            <a:ext cx="3954729" cy="4488497"/>
          </a:xfrm>
          <a:prstGeom prst="rect">
            <a:avLst/>
          </a:prstGeom>
        </p:spPr>
      </p:pic>
      <p:sp>
        <p:nvSpPr>
          <p:cNvPr id="8" name="向下箭號 7"/>
          <p:cNvSpPr/>
          <p:nvPr/>
        </p:nvSpPr>
        <p:spPr>
          <a:xfrm>
            <a:off x="3585882" y="4141694"/>
            <a:ext cx="510989" cy="8426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Picture 2" descr="http://3.bp.blogspot.com/-g_MneBq5Rsg/UuvkWDhHK4I/AAAAAAAAB50/4yu4vjVAlPQ/s1600/tlp-sql-server-log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5" t="31148" r="22924" b="31749"/>
          <a:stretch/>
        </p:blipFill>
        <p:spPr bwMode="auto">
          <a:xfrm>
            <a:off x="372109" y="1526622"/>
            <a:ext cx="3363641" cy="9290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99169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244" y="3357337"/>
            <a:ext cx="9328645" cy="244424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87823"/>
            <a:ext cx="10972800" cy="1143000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研究方法說明─</a:t>
            </a:r>
            <a:r>
              <a:rPr lang="en-US" altLang="zh-TW" b="1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TimeSeriesCluster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413385"/>
            <a:ext cx="10972800" cy="4525963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以歷史價格的變化情況做為分群依據，對所有遊戲做分群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時間序列長度不同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34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1829537" y="6301852"/>
            <a:ext cx="36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32157" y="3676766"/>
            <a:ext cx="9452731" cy="4204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212466" y="4416680"/>
            <a:ext cx="5572423" cy="3663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545336" y="2645554"/>
            <a:ext cx="923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DTW(Dynamic </a:t>
            </a:r>
            <a:r>
              <a:rPr lang="en-US" altLang="zh-TW" sz="28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 Warping) </a:t>
            </a:r>
            <a:r>
              <a:rPr lang="zh-TW" altLang="en-US" sz="28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分析時間</a:t>
            </a:r>
            <a:r>
              <a:rPr lang="zh-TW" altLang="en-US" sz="28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序列之間的距離</a:t>
            </a:r>
            <a:endParaRPr lang="zh-TW" altLang="en-US" sz="2800" u="sng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35" b="23110"/>
          <a:stretch>
            <a:fillRect/>
          </a:stretch>
        </p:blipFill>
        <p:spPr>
          <a:xfrm>
            <a:off x="235254" y="3814969"/>
            <a:ext cx="11650557" cy="117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87823"/>
            <a:ext cx="10972800" cy="1143000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研究方法說明─</a:t>
            </a:r>
            <a:r>
              <a:rPr lang="en-US" altLang="zh-TW" b="1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TimeSeriesCluster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413385"/>
            <a:ext cx="10972800" cy="4525963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rmr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Hadoop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cluster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上做運算</a:t>
            </a:r>
            <a:endParaRPr lang="zh-TW" altLang="en-US" sz="3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35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1829537" y="6301852"/>
            <a:ext cx="36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</a:t>
            </a:r>
            <a:endParaRPr lang="zh-TW" alt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235" y="2242715"/>
            <a:ext cx="5867400" cy="6096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235" y="3000091"/>
            <a:ext cx="6115050" cy="6762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28" y="2420487"/>
            <a:ext cx="5175422" cy="346798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28" y="3478206"/>
            <a:ext cx="5676900" cy="2714625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725" y="3809993"/>
            <a:ext cx="23431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2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87821"/>
            <a:ext cx="10972800" cy="1143000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研究方法說明─</a:t>
            </a:r>
            <a:r>
              <a:rPr lang="en-US" altLang="zh-TW" b="1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TimeSeriesCluster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3081" y="1228718"/>
            <a:ext cx="11458833" cy="4643439"/>
          </a:xfrm>
        </p:spPr>
        <p:txBody>
          <a:bodyPr/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以歷史價格的變化情況做為分群依據，對所有遊戲以</a:t>
            </a:r>
            <a:r>
              <a:rPr lang="en-US" altLang="zh-TW" sz="2800" dirty="0"/>
              <a:t>k-</a:t>
            </a:r>
            <a:r>
              <a:rPr lang="en-US" altLang="zh-TW" sz="2800" dirty="0" err="1"/>
              <a:t>medoid</a:t>
            </a:r>
            <a:r>
              <a:rPr lang="zh-TW" altLang="en-US" sz="2800" dirty="0"/>
              <a:t>中的</a:t>
            </a:r>
            <a:r>
              <a:rPr lang="en-US" altLang="zh-TW" sz="2800" dirty="0"/>
              <a:t>Partitioning Around </a:t>
            </a:r>
            <a:r>
              <a:rPr lang="en-US" altLang="zh-TW" sz="2800" dirty="0" err="1"/>
              <a:t>Medoids</a:t>
            </a:r>
            <a:r>
              <a:rPr lang="en-US" altLang="zh-TW" sz="2800" dirty="0"/>
              <a:t>(</a:t>
            </a:r>
            <a:r>
              <a:rPr lang="zh-TW" altLang="en-US" sz="2800" dirty="0"/>
              <a:t>分割環繞物件法</a:t>
            </a:r>
            <a:r>
              <a:rPr lang="en-US" altLang="zh-TW" sz="2800" dirty="0"/>
              <a:t>)</a:t>
            </a:r>
            <a:r>
              <a:rPr lang="zh-TW" altLang="en-US" sz="2800" dirty="0"/>
              <a:t>做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分群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36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5304" y="2145185"/>
            <a:ext cx="7000197" cy="4638675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514609" y="2314606"/>
            <a:ext cx="1618488" cy="1071265"/>
            <a:chOff x="2130552" y="3391694"/>
            <a:chExt cx="1618488" cy="1071265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040" y="3391694"/>
              <a:ext cx="609600" cy="609600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2130552" y="4001294"/>
              <a:ext cx="16184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solidFill>
                    <a:srgbClr val="426AE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DWT</a:t>
              </a:r>
              <a:r>
                <a:rPr lang="zh-TW" altLang="en-US" sz="2400" b="1" dirty="0">
                  <a:solidFill>
                    <a:srgbClr val="426AE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結果</a:t>
              </a: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83870" y="3550437"/>
            <a:ext cx="2199247" cy="1596821"/>
            <a:chOff x="580530" y="3546001"/>
            <a:chExt cx="2199246" cy="1596820"/>
          </a:xfrm>
        </p:grpSpPr>
        <p:sp>
          <p:nvSpPr>
            <p:cNvPr id="10" name="右彎箭號 9"/>
            <p:cNvSpPr/>
            <p:nvPr/>
          </p:nvSpPr>
          <p:spPr>
            <a:xfrm rot="10800000" flipH="1">
              <a:off x="1534310" y="3546001"/>
              <a:ext cx="1245466" cy="1132877"/>
            </a:xfrm>
            <a:prstGeom prst="bentArrow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580530" y="4619601"/>
              <a:ext cx="2118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>
                  <a:solidFill>
                    <a:srgbClr val="5B9BD5"/>
                  </a:solidFill>
                </a:rPr>
                <a:t>Cluster</a:t>
              </a:r>
              <a:endParaRPr lang="zh-TW" altLang="en-US" sz="2800" b="1" dirty="0">
                <a:solidFill>
                  <a:srgbClr val="5B9BD5"/>
                </a:solidFill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9784056" y="4083543"/>
            <a:ext cx="1764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5B9B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各群</a:t>
            </a:r>
            <a:r>
              <a:rPr lang="en-US" altLang="zh-TW" sz="2800" b="1" dirty="0">
                <a:solidFill>
                  <a:srgbClr val="5B9B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>
                <a:solidFill>
                  <a:srgbClr val="5B9B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>
                <a:solidFill>
                  <a:srgbClr val="5B9B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主要標籤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9335501" y="2326798"/>
            <a:ext cx="2650219" cy="1656097"/>
            <a:chOff x="9302845" y="3023691"/>
            <a:chExt cx="2650218" cy="1656097"/>
          </a:xfrm>
        </p:grpSpPr>
        <p:sp>
          <p:nvSpPr>
            <p:cNvPr id="14" name="向下箭號 13"/>
            <p:cNvSpPr/>
            <p:nvPr/>
          </p:nvSpPr>
          <p:spPr>
            <a:xfrm>
              <a:off x="10351621" y="3546911"/>
              <a:ext cx="552665" cy="1132877"/>
            </a:xfrm>
            <a:prstGeom prst="downArrow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9302845" y="3023691"/>
              <a:ext cx="26502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>
                  <a:solidFill>
                    <a:srgbClr val="5B9BD5"/>
                  </a:solidFill>
                </a:rPr>
                <a:t>Classification</a:t>
              </a:r>
              <a:endParaRPr lang="zh-TW" altLang="en-US" sz="2800" b="1" dirty="0">
                <a:solidFill>
                  <a:srgbClr val="5B9BD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84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97655"/>
            <a:ext cx="10972800" cy="1143000"/>
          </a:xfrm>
        </p:spPr>
        <p:txBody>
          <a:bodyPr/>
          <a:lstStyle/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研究方法說明─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Logistic Regression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" r="64627" b="82128"/>
          <a:stretch/>
        </p:blipFill>
        <p:spPr>
          <a:xfrm>
            <a:off x="669886" y="4310938"/>
            <a:ext cx="5469061" cy="1252329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37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" r="61738" b="69507"/>
          <a:stretch/>
        </p:blipFill>
        <p:spPr>
          <a:xfrm>
            <a:off x="669886" y="2030540"/>
            <a:ext cx="5426767" cy="198782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282358" y="2255033"/>
            <a:ext cx="2582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遊戲標籤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(z)</a:t>
            </a:r>
            <a:endParaRPr lang="zh-TW" altLang="en-US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050139" y="3842054"/>
            <a:ext cx="3520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第幾天特價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(d)</a:t>
            </a:r>
            <a:endParaRPr lang="zh-TW" altLang="en-US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8071311" y="2870747"/>
            <a:ext cx="1284756" cy="932817"/>
            <a:chOff x="8578718" y="2634137"/>
            <a:chExt cx="1284755" cy="1396445"/>
          </a:xfrm>
        </p:grpSpPr>
        <p:sp>
          <p:nvSpPr>
            <p:cNvPr id="10" name="向右箭號 9"/>
            <p:cNvSpPr/>
            <p:nvPr/>
          </p:nvSpPr>
          <p:spPr>
            <a:xfrm rot="5400000">
              <a:off x="8083419" y="3129436"/>
              <a:ext cx="1396445" cy="40584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8944105" y="2756502"/>
              <a:ext cx="919368" cy="783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(w)</a:t>
              </a:r>
              <a:endPara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6138947" y="4348518"/>
            <a:ext cx="564930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d7~w0+w1z1+w0z2+w3z3+‧‧‧</a:t>
            </a:r>
          </a:p>
        </p:txBody>
      </p:sp>
      <p:sp>
        <p:nvSpPr>
          <p:cNvPr id="16" name="內容版面配置區 2"/>
          <p:cNvSpPr txBox="1">
            <a:spLocks/>
          </p:cNvSpPr>
          <p:nvPr/>
        </p:nvSpPr>
        <p:spPr>
          <a:xfrm>
            <a:off x="838200" y="1439505"/>
            <a:ext cx="10515600" cy="481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分析遊戲標籤，是否影響特定時間區段的降價。</a:t>
            </a:r>
          </a:p>
        </p:txBody>
      </p:sp>
    </p:spTree>
    <p:extLst>
      <p:ext uri="{BB962C8B-B14F-4D97-AF65-F5344CB8AC3E}">
        <p14:creationId xmlns:p14="http://schemas.microsoft.com/office/powerpoint/2010/main" val="260725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97660"/>
            <a:ext cx="10972800" cy="1143000"/>
          </a:xfrm>
        </p:spPr>
        <p:txBody>
          <a:bodyPr/>
          <a:lstStyle/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研究方法說明─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Logistic Regression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222331"/>
            <a:ext cx="10611679" cy="917575"/>
          </a:xfrm>
        </p:spPr>
        <p:txBody>
          <a:bodyPr/>
          <a:lstStyle/>
          <a:p>
            <a:r>
              <a:rPr lang="en-US" altLang="zh-TW" dirty="0" smtClean="0"/>
              <a:t>c7 </a:t>
            </a:r>
            <a:r>
              <a:rPr lang="en-US" altLang="zh-TW" dirty="0"/>
              <a:t>&lt;- </a:t>
            </a:r>
            <a:r>
              <a:rPr lang="en-US" altLang="zh-TW" dirty="0" smtClean="0"/>
              <a:t>step(</a:t>
            </a:r>
            <a:r>
              <a:rPr lang="en-US" altLang="zh-TW" dirty="0" err="1" smtClean="0"/>
              <a:t>glm</a:t>
            </a:r>
            <a:r>
              <a:rPr lang="en-US" altLang="zh-TW" dirty="0" smtClean="0"/>
              <a:t>(d7~Action+Casual+…,</a:t>
            </a:r>
            <a:r>
              <a:rPr lang="en-US" altLang="zh-TW" dirty="0"/>
              <a:t>family=</a:t>
            </a:r>
            <a:r>
              <a:rPr lang="en-US" altLang="zh-TW" dirty="0" err="1"/>
              <a:t>binomial,data</a:t>
            </a:r>
            <a:r>
              <a:rPr lang="en-US" altLang="zh-TW" dirty="0"/>
              <a:t>=</a:t>
            </a:r>
            <a:r>
              <a:rPr lang="en-US" altLang="zh-TW" dirty="0" err="1"/>
              <a:t>tempAnalysis</a:t>
            </a:r>
            <a:r>
              <a:rPr lang="en-US" altLang="zh-TW" dirty="0"/>
              <a:t>))</a:t>
            </a:r>
            <a:endParaRPr lang="zh-TW" altLang="en-US" dirty="0"/>
          </a:p>
        </p:txBody>
      </p:sp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38</a:t>
            </a:fld>
            <a:endParaRPr lang="zh-TW" altLang="en-US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838201" y="3090887"/>
            <a:ext cx="10611679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/>
              <a:t>glm</a:t>
            </a:r>
            <a:r>
              <a:rPr lang="en-US" altLang="zh-TW" dirty="0"/>
              <a:t>(formula = </a:t>
            </a:r>
            <a:r>
              <a:rPr lang="en-US" altLang="zh-TW" dirty="0" smtClean="0"/>
              <a:t>d7 </a:t>
            </a:r>
            <a:r>
              <a:rPr lang="en-US" altLang="zh-TW" dirty="0"/>
              <a:t>~ Adventure + Casual + </a:t>
            </a:r>
            <a:r>
              <a:rPr lang="en-US" altLang="zh-TW" dirty="0" err="1"/>
              <a:t>EarlyAccess</a:t>
            </a:r>
            <a:r>
              <a:rPr lang="en-US" altLang="zh-TW" dirty="0"/>
              <a:t>, family = binomial, data = </a:t>
            </a:r>
            <a:r>
              <a:rPr lang="en-US" altLang="zh-TW" dirty="0" err="1"/>
              <a:t>tempAnalysis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5132619" y="2217402"/>
            <a:ext cx="3734265" cy="950983"/>
            <a:chOff x="5132619" y="2492702"/>
            <a:chExt cx="3734265" cy="950981"/>
          </a:xfrm>
        </p:grpSpPr>
        <p:sp>
          <p:nvSpPr>
            <p:cNvPr id="5" name="向右箭號 4"/>
            <p:cNvSpPr/>
            <p:nvPr/>
          </p:nvSpPr>
          <p:spPr>
            <a:xfrm rot="5400000">
              <a:off x="5178336" y="2446985"/>
              <a:ext cx="950981" cy="1042416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6175035" y="2651681"/>
              <a:ext cx="2691849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>
                  <a:solidFill>
                    <a:srgbClr val="5B9BD5"/>
                  </a:solidFill>
                </a:rPr>
                <a:t>AIC</a:t>
              </a:r>
              <a:r>
                <a:rPr lang="zh-TW" altLang="en-US" sz="2800" b="1" dirty="0">
                  <a:solidFill>
                    <a:srgbClr val="5B9BD5"/>
                  </a:solidFill>
                </a:rPr>
                <a:t> </a:t>
              </a:r>
              <a:r>
                <a:rPr lang="en-US" altLang="zh-TW" sz="2800" b="1" dirty="0">
                  <a:solidFill>
                    <a:srgbClr val="5B9BD5"/>
                  </a:solidFill>
                </a:rPr>
                <a:t>minimum</a:t>
              </a:r>
              <a:endParaRPr lang="zh-TW" altLang="en-US" sz="2800" b="1" dirty="0">
                <a:solidFill>
                  <a:srgbClr val="5B9BD5"/>
                </a:solidFill>
              </a:endParaRPr>
            </a:p>
          </p:txBody>
        </p:sp>
      </p:grpSp>
      <p:sp>
        <p:nvSpPr>
          <p:cNvPr id="7" name="向右箭號 6"/>
          <p:cNvSpPr/>
          <p:nvPr/>
        </p:nvSpPr>
        <p:spPr>
          <a:xfrm rot="5400000">
            <a:off x="5147340" y="3962744"/>
            <a:ext cx="950981" cy="10424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1086511" y="4483951"/>
            <a:ext cx="9213606" cy="1384995"/>
            <a:chOff x="1195544" y="4749316"/>
            <a:chExt cx="9213606" cy="1384995"/>
          </a:xfrm>
        </p:grpSpPr>
        <p:sp>
          <p:nvSpPr>
            <p:cNvPr id="8" name="文字方塊 7"/>
            <p:cNvSpPr txBox="1"/>
            <p:nvPr/>
          </p:nvSpPr>
          <p:spPr>
            <a:xfrm>
              <a:off x="1195544" y="4749316"/>
              <a:ext cx="390607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遊戲標籤</a:t>
              </a:r>
              <a:r>
                <a:rPr lang="en-US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</a:p>
            <a:p>
              <a:r>
                <a:rPr lang="en-US" altLang="zh-TW" sz="2800" b="1" dirty="0">
                  <a:solidFill>
                    <a:srgbClr val="FF0000"/>
                  </a:solidFill>
                </a:rPr>
                <a:t>Adventure + Casual + </a:t>
              </a:r>
              <a:r>
                <a:rPr lang="en-US" altLang="zh-TW" sz="2800" b="1" dirty="0" err="1">
                  <a:solidFill>
                    <a:srgbClr val="FF0000"/>
                  </a:solidFill>
                </a:rPr>
                <a:t>EarlyAccess</a:t>
              </a:r>
              <a:endPara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向右箭號 8"/>
            <p:cNvSpPr/>
            <p:nvPr/>
          </p:nvSpPr>
          <p:spPr>
            <a:xfrm>
              <a:off x="5015050" y="5456725"/>
              <a:ext cx="2117035" cy="34787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337493" y="5307495"/>
              <a:ext cx="3071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</a:t>
              </a:r>
              <a:r>
                <a:rPr lang="en-US" altLang="zh-TW" sz="36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r>
                <a:rPr lang="zh-TW" altLang="en-US" sz="36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天</a:t>
              </a:r>
              <a:r>
                <a:rPr lang="zh-TW" altLang="en-US" sz="36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337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87824"/>
            <a:ext cx="10972800" cy="1143000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研究方法說明─</a:t>
            </a:r>
            <a:r>
              <a:rPr lang="en-US" altLang="zh-TW" b="1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TimeSeriesClassify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206911"/>
            <a:ext cx="10972800" cy="45259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以各時間點的數值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歷史價格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作為依據，將時間序列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價格波動模式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以已知標籤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折扣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分類。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39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1829537" y="6488668"/>
            <a:ext cx="36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64" y="2311735"/>
            <a:ext cx="9944801" cy="378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4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3123" y="1"/>
            <a:ext cx="10515600" cy="1325563"/>
          </a:xfrm>
        </p:spPr>
        <p:txBody>
          <a:bodyPr/>
          <a:lstStyle/>
          <a:p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分析問題定義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1829537" y="6488668"/>
            <a:ext cx="36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</a:t>
            </a:r>
            <a:endParaRPr lang="zh-TW" altLang="en-US" dirty="0"/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3496668555"/>
              </p:ext>
            </p:extLst>
          </p:nvPr>
        </p:nvGraphicFramePr>
        <p:xfrm>
          <a:off x="2709573" y="79040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圓角矩形 8"/>
          <p:cNvSpPr/>
          <p:nvPr/>
        </p:nvSpPr>
        <p:spPr>
          <a:xfrm>
            <a:off x="1225847" y="1822423"/>
            <a:ext cx="1103871" cy="388002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</a:t>
            </a:r>
          </a:p>
        </p:txBody>
      </p:sp>
    </p:spTree>
    <p:extLst>
      <p:ext uri="{BB962C8B-B14F-4D97-AF65-F5344CB8AC3E}">
        <p14:creationId xmlns:p14="http://schemas.microsoft.com/office/powerpoint/2010/main" val="263661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87821"/>
            <a:ext cx="10972800" cy="1143000"/>
          </a:xfrm>
        </p:spPr>
        <p:txBody>
          <a:bodyPr/>
          <a:lstStyle/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研究方法說明─</a:t>
            </a:r>
            <a:r>
              <a:rPr lang="en-US" altLang="zh-TW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TimeSeriesClassify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230" y="3981942"/>
            <a:ext cx="5537539" cy="198375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40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27" y="1366711"/>
            <a:ext cx="10217147" cy="2067496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5400000">
            <a:off x="6053328" y="3178463"/>
            <a:ext cx="402336" cy="10424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218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07489"/>
            <a:ext cx="10972800" cy="1143000"/>
          </a:xfrm>
        </p:spPr>
        <p:txBody>
          <a:bodyPr/>
          <a:lstStyle/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研究方法說明─</a:t>
            </a:r>
            <a:r>
              <a:rPr lang="en-US" altLang="zh-TW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TimeSeriesClassify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38566" y="2885969"/>
            <a:ext cx="3314871" cy="1187511"/>
          </a:xfr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41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3" y="1811455"/>
            <a:ext cx="9711963" cy="3707559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2304179" y="3009103"/>
            <a:ext cx="912165" cy="461665"/>
            <a:chOff x="2929803" y="3919586"/>
            <a:chExt cx="912165" cy="461666"/>
          </a:xfrm>
        </p:grpSpPr>
        <p:sp>
          <p:nvSpPr>
            <p:cNvPr id="13" name="矩形 12"/>
            <p:cNvSpPr/>
            <p:nvPr/>
          </p:nvSpPr>
          <p:spPr>
            <a:xfrm>
              <a:off x="2929803" y="4050977"/>
              <a:ext cx="554061" cy="1988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494496" y="3919586"/>
              <a:ext cx="347472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ln w="19050">
                    <a:solidFill>
                      <a:srgbClr val="FFFFFF"/>
                    </a:solidFill>
                  </a:ln>
                  <a:solidFill>
                    <a:srgbClr val="FF0000"/>
                  </a:solidFill>
                </a:rPr>
                <a:t>5</a:t>
              </a:r>
              <a:endParaRPr lang="zh-TW" altLang="en-US" sz="2400" b="1" dirty="0">
                <a:ln w="19050">
                  <a:solidFill>
                    <a:srgbClr val="FFFFFF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1131299" y="4059333"/>
            <a:ext cx="2168492" cy="218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98" b="49403"/>
          <a:stretch/>
        </p:blipFill>
        <p:spPr>
          <a:xfrm>
            <a:off x="4678644" y="2098672"/>
            <a:ext cx="7337496" cy="1059565"/>
          </a:xfrm>
          <a:prstGeom prst="rect">
            <a:avLst/>
          </a:prstGeom>
        </p:spPr>
      </p:pic>
      <p:sp>
        <p:nvSpPr>
          <p:cNvPr id="28" name="向右箭號 27"/>
          <p:cNvSpPr/>
          <p:nvPr/>
        </p:nvSpPr>
        <p:spPr>
          <a:xfrm rot="5400000">
            <a:off x="8187173" y="3346289"/>
            <a:ext cx="704088" cy="5029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6418955" y="2087974"/>
            <a:ext cx="4291856" cy="1059565"/>
            <a:chOff x="4678644" y="1281729"/>
            <a:chExt cx="4291856" cy="1059565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2" r="27498" b="49403"/>
            <a:stretch/>
          </p:blipFill>
          <p:spPr>
            <a:xfrm>
              <a:off x="5417574" y="1281729"/>
              <a:ext cx="3552926" cy="1059565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2195" b="49403"/>
            <a:stretch/>
          </p:blipFill>
          <p:spPr>
            <a:xfrm>
              <a:off x="4678644" y="1281729"/>
              <a:ext cx="807756" cy="1059565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6129188" y="3924815"/>
            <a:ext cx="4611757" cy="1183080"/>
            <a:chOff x="6573229" y="4485537"/>
            <a:chExt cx="4611757" cy="1183080"/>
          </a:xfrm>
        </p:grpSpPr>
        <p:pic>
          <p:nvPicPr>
            <p:cNvPr id="17" name="內容版面配置區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5094" b="52132"/>
            <a:stretch/>
          </p:blipFill>
          <p:spPr bwMode="auto">
            <a:xfrm>
              <a:off x="6701168" y="4570200"/>
              <a:ext cx="4483818" cy="10265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矩形 17"/>
            <p:cNvSpPr/>
            <p:nvPr/>
          </p:nvSpPr>
          <p:spPr>
            <a:xfrm>
              <a:off x="6573229" y="4485537"/>
              <a:ext cx="931021" cy="118308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195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AutoShape 2"/>
          <p:cNvSpPr>
            <a:spLocks noChangeAspect="1" noChangeArrowheads="1"/>
          </p:cNvSpPr>
          <p:nvPr/>
        </p:nvSpPr>
        <p:spPr bwMode="auto">
          <a:xfrm>
            <a:off x="621224" y="392324"/>
            <a:ext cx="2721586" cy="2401678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lvl="0"/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5" name="AutoShape 3"/>
          <p:cNvSpPr>
            <a:spLocks noChangeAspect="1" noChangeArrowheads="1"/>
          </p:cNvSpPr>
          <p:nvPr/>
        </p:nvSpPr>
        <p:spPr bwMode="auto">
          <a:xfrm>
            <a:off x="4468762" y="392324"/>
            <a:ext cx="3251115" cy="2500673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" name="AutoShape 4"/>
          <p:cNvSpPr>
            <a:spLocks noChangeAspect="1" noChangeArrowheads="1"/>
          </p:cNvSpPr>
          <p:nvPr/>
        </p:nvSpPr>
        <p:spPr bwMode="auto">
          <a:xfrm>
            <a:off x="8358162" y="392324"/>
            <a:ext cx="3368412" cy="2590895"/>
          </a:xfrm>
          <a:prstGeom prst="roundRect">
            <a:avLst>
              <a:gd name="adj" fmla="val 13009"/>
            </a:avLst>
          </a:prstGeom>
          <a:solidFill>
            <a:schemeClr val="accent4">
              <a:lumMod val="40000"/>
              <a:lumOff val="60000"/>
            </a:schemeClr>
          </a:solidFill>
          <a:ln w="19050" cap="rnd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/>
          <a:lstStyle/>
          <a:p>
            <a:endParaRPr lang="zh-TW" altLang="en-US"/>
          </a:p>
        </p:txBody>
      </p:sp>
      <p:sp>
        <p:nvSpPr>
          <p:cNvPr id="97" name="AutoShape 5"/>
          <p:cNvSpPr>
            <a:spLocks noChangeAspect="1" noChangeArrowheads="1"/>
          </p:cNvSpPr>
          <p:nvPr/>
        </p:nvSpPr>
        <p:spPr bwMode="auto">
          <a:xfrm>
            <a:off x="3938884" y="3982987"/>
            <a:ext cx="3415678" cy="2125203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" name="AutoShape 6"/>
          <p:cNvSpPr>
            <a:spLocks noChangeAspect="1" noChangeArrowheads="1"/>
          </p:cNvSpPr>
          <p:nvPr/>
        </p:nvSpPr>
        <p:spPr bwMode="auto">
          <a:xfrm>
            <a:off x="8208672" y="3992513"/>
            <a:ext cx="2987728" cy="2112030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" name="Line 7"/>
          <p:cNvSpPr>
            <a:spLocks noChangeAspect="1" noChangeShapeType="1"/>
          </p:cNvSpPr>
          <p:nvPr/>
        </p:nvSpPr>
        <p:spPr bwMode="auto">
          <a:xfrm flipH="1">
            <a:off x="8396265" y="3470226"/>
            <a:ext cx="0" cy="67895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0" name="TextBox 57"/>
          <p:cNvSpPr txBox="1">
            <a:spLocks noChangeAspect="1" noChangeArrowheads="1"/>
          </p:cNvSpPr>
          <p:nvPr/>
        </p:nvSpPr>
        <p:spPr bwMode="auto">
          <a:xfrm>
            <a:off x="8473169" y="4063774"/>
            <a:ext cx="23441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流程方法詳述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01" name="TextBox 57"/>
          <p:cNvSpPr txBox="1">
            <a:spLocks noChangeAspect="1" noChangeArrowheads="1"/>
          </p:cNvSpPr>
          <p:nvPr/>
        </p:nvSpPr>
        <p:spPr bwMode="auto">
          <a:xfrm>
            <a:off x="8490428" y="4437745"/>
            <a:ext cx="273983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ETL</a:t>
            </a: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時間序列分群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邏輯式迴歸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時間序列分類</a:t>
            </a:r>
          </a:p>
        </p:txBody>
      </p:sp>
      <p:sp>
        <p:nvSpPr>
          <p:cNvPr id="102" name="Line 10"/>
          <p:cNvSpPr>
            <a:spLocks noChangeAspect="1" noChangeShapeType="1"/>
          </p:cNvSpPr>
          <p:nvPr/>
        </p:nvSpPr>
        <p:spPr bwMode="auto">
          <a:xfrm flipH="1">
            <a:off x="4629397" y="3460702"/>
            <a:ext cx="0" cy="631982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" name="TextBox 57"/>
          <p:cNvSpPr txBox="1">
            <a:spLocks noChangeAspect="1" noChangeArrowheads="1"/>
          </p:cNvSpPr>
          <p:nvPr/>
        </p:nvSpPr>
        <p:spPr bwMode="auto">
          <a:xfrm>
            <a:off x="4216696" y="4059189"/>
            <a:ext cx="30422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研究方法與程式實作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04" name="TextBox 57"/>
          <p:cNvSpPr txBox="1">
            <a:spLocks noChangeAspect="1" noChangeArrowheads="1"/>
          </p:cNvSpPr>
          <p:nvPr/>
        </p:nvSpPr>
        <p:spPr bwMode="auto">
          <a:xfrm>
            <a:off x="4216694" y="4415930"/>
            <a:ext cx="2613874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方法實作及調整參數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程式撰寫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程式整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併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資料分析自動化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5" name="Line 13"/>
          <p:cNvSpPr>
            <a:spLocks noChangeAspect="1" noChangeShapeType="1"/>
          </p:cNvSpPr>
          <p:nvPr/>
        </p:nvSpPr>
        <p:spPr bwMode="auto">
          <a:xfrm>
            <a:off x="0" y="3446463"/>
            <a:ext cx="12192000" cy="0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6" name="Line 14"/>
          <p:cNvSpPr>
            <a:spLocks noChangeAspect="1" noChangeShapeType="1"/>
          </p:cNvSpPr>
          <p:nvPr/>
        </p:nvSpPr>
        <p:spPr bwMode="auto">
          <a:xfrm flipH="1">
            <a:off x="9572333" y="2547889"/>
            <a:ext cx="3444" cy="97981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7" name="Line 15"/>
          <p:cNvSpPr>
            <a:spLocks noChangeAspect="1" noChangeShapeType="1"/>
          </p:cNvSpPr>
          <p:nvPr/>
        </p:nvSpPr>
        <p:spPr bwMode="auto">
          <a:xfrm flipH="1">
            <a:off x="6397523" y="2535536"/>
            <a:ext cx="3444" cy="979819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8" name="Line 16"/>
          <p:cNvSpPr>
            <a:spLocks noChangeAspect="1" noChangeShapeType="1"/>
          </p:cNvSpPr>
          <p:nvPr/>
        </p:nvSpPr>
        <p:spPr bwMode="auto">
          <a:xfrm flipH="1">
            <a:off x="2211333" y="2544713"/>
            <a:ext cx="3444" cy="97981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9" name="AutoShape 17"/>
          <p:cNvSpPr>
            <a:spLocks noChangeAspect="1" noChangeArrowheads="1"/>
          </p:cNvSpPr>
          <p:nvPr/>
        </p:nvSpPr>
        <p:spPr bwMode="auto">
          <a:xfrm>
            <a:off x="373064" y="3992512"/>
            <a:ext cx="2750585" cy="2115679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chemeClr val="tx1"/>
            </a:solidFill>
            <a:prstDash val="sysDot"/>
            <a:round/>
            <a:headEnd/>
            <a:tailEnd/>
          </a:ln>
          <a:effectLst/>
          <a:extLst/>
        </p:spPr>
        <p:txBody>
          <a:bodyPr/>
          <a:lstStyle/>
          <a:p>
            <a:endParaRPr lang="zh-TW" altLang="en-US"/>
          </a:p>
        </p:txBody>
      </p:sp>
      <p:sp>
        <p:nvSpPr>
          <p:cNvPr id="110" name="Line 18"/>
          <p:cNvSpPr>
            <a:spLocks noChangeAspect="1" noChangeShapeType="1"/>
          </p:cNvSpPr>
          <p:nvPr/>
        </p:nvSpPr>
        <p:spPr bwMode="auto">
          <a:xfrm flipH="1">
            <a:off x="547957" y="3470226"/>
            <a:ext cx="0" cy="67895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11" name="Group 138"/>
          <p:cNvGrpSpPr>
            <a:grpSpLocks noChangeAspect="1"/>
          </p:cNvGrpSpPr>
          <p:nvPr/>
        </p:nvGrpSpPr>
        <p:grpSpPr bwMode="auto">
          <a:xfrm>
            <a:off x="2084334" y="3330526"/>
            <a:ext cx="265191" cy="265191"/>
            <a:chOff x="1661" y="2750"/>
            <a:chExt cx="250" cy="250"/>
          </a:xfrm>
        </p:grpSpPr>
        <p:sp>
          <p:nvSpPr>
            <p:cNvPr id="112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13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115" name="TextBox 57"/>
          <p:cNvSpPr txBox="1">
            <a:spLocks noChangeAspect="1" noChangeArrowheads="1"/>
          </p:cNvSpPr>
          <p:nvPr/>
        </p:nvSpPr>
        <p:spPr bwMode="auto">
          <a:xfrm>
            <a:off x="705398" y="498184"/>
            <a:ext cx="30369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資料蒐集與儲存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16" name="TextBox 57"/>
          <p:cNvSpPr txBox="1">
            <a:spLocks noChangeAspect="1" noChangeArrowheads="1"/>
          </p:cNvSpPr>
          <p:nvPr/>
        </p:nvSpPr>
        <p:spPr bwMode="auto">
          <a:xfrm>
            <a:off x="801043" y="4452508"/>
            <a:ext cx="1736628" cy="193899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定義問題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決策建議</a:t>
            </a: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8" name="Group 138"/>
          <p:cNvGrpSpPr>
            <a:grpSpLocks noChangeAspect="1"/>
          </p:cNvGrpSpPr>
          <p:nvPr/>
        </p:nvGrpSpPr>
        <p:grpSpPr bwMode="auto">
          <a:xfrm>
            <a:off x="9459622" y="3335289"/>
            <a:ext cx="265191" cy="265191"/>
            <a:chOff x="1661" y="2750"/>
            <a:chExt cx="250" cy="250"/>
          </a:xfrm>
        </p:grpSpPr>
        <p:sp>
          <p:nvSpPr>
            <p:cNvPr id="11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rgbClr val="F9B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2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121" name="TextBox 57"/>
          <p:cNvSpPr txBox="1">
            <a:spLocks noChangeAspect="1" noChangeArrowheads="1"/>
          </p:cNvSpPr>
          <p:nvPr/>
        </p:nvSpPr>
        <p:spPr bwMode="auto">
          <a:xfrm>
            <a:off x="4769679" y="470679"/>
            <a:ext cx="14275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22" name="TextBox 57"/>
          <p:cNvSpPr txBox="1">
            <a:spLocks noChangeAspect="1" noChangeArrowheads="1"/>
          </p:cNvSpPr>
          <p:nvPr/>
        </p:nvSpPr>
        <p:spPr bwMode="auto">
          <a:xfrm>
            <a:off x="4883551" y="941163"/>
            <a:ext cx="171857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流程使用工具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流程使用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3" name="TextBox 57"/>
          <p:cNvSpPr txBox="1">
            <a:spLocks noChangeAspect="1" noChangeArrowheads="1"/>
          </p:cNvSpPr>
          <p:nvPr/>
        </p:nvSpPr>
        <p:spPr bwMode="auto">
          <a:xfrm>
            <a:off x="8614819" y="453429"/>
            <a:ext cx="1427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網頁設計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24" name="TextBox 57"/>
          <p:cNvSpPr txBox="1">
            <a:spLocks noChangeAspect="1" noChangeArrowheads="1"/>
          </p:cNvSpPr>
          <p:nvPr/>
        </p:nvSpPr>
        <p:spPr bwMode="auto">
          <a:xfrm>
            <a:off x="8635870" y="960728"/>
            <a:ext cx="204632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視覺化呈現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網頁前後端設計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正式上線</a:t>
            </a:r>
            <a:r>
              <a:rPr lang="en-US" altLang="ko-KR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ko-KR" altLang="en-US" sz="2000" dirty="0">
              <a:latin typeface="微軟正黑體" panose="020B0604030504040204" pitchFamily="34" charset="-120"/>
            </a:endParaRPr>
          </a:p>
        </p:txBody>
      </p:sp>
      <p:grpSp>
        <p:nvGrpSpPr>
          <p:cNvPr id="128" name="Group 138"/>
          <p:cNvGrpSpPr>
            <a:grpSpLocks noChangeAspect="1"/>
          </p:cNvGrpSpPr>
          <p:nvPr/>
        </p:nvGrpSpPr>
        <p:grpSpPr bwMode="auto">
          <a:xfrm>
            <a:off x="4513242" y="3330526"/>
            <a:ext cx="265191" cy="265191"/>
            <a:chOff x="1661" y="2750"/>
            <a:chExt cx="250" cy="250"/>
          </a:xfrm>
        </p:grpSpPr>
        <p:sp>
          <p:nvSpPr>
            <p:cNvPr id="12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131" name="Group 138"/>
          <p:cNvGrpSpPr>
            <a:grpSpLocks noChangeAspect="1"/>
          </p:cNvGrpSpPr>
          <p:nvPr/>
        </p:nvGrpSpPr>
        <p:grpSpPr bwMode="auto">
          <a:xfrm>
            <a:off x="6268371" y="3330526"/>
            <a:ext cx="265191" cy="265191"/>
            <a:chOff x="1661" y="2750"/>
            <a:chExt cx="250" cy="250"/>
          </a:xfrm>
        </p:grpSpPr>
        <p:sp>
          <p:nvSpPr>
            <p:cNvPr id="132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3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134" name="Group 138"/>
          <p:cNvGrpSpPr>
            <a:grpSpLocks noChangeAspect="1"/>
          </p:cNvGrpSpPr>
          <p:nvPr/>
        </p:nvGrpSpPr>
        <p:grpSpPr bwMode="auto">
          <a:xfrm>
            <a:off x="8280110" y="3340050"/>
            <a:ext cx="265191" cy="265191"/>
            <a:chOff x="1661" y="2750"/>
            <a:chExt cx="250" cy="250"/>
          </a:xfrm>
        </p:grpSpPr>
        <p:sp>
          <p:nvSpPr>
            <p:cNvPr id="135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6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44" name="TextBox 57"/>
          <p:cNvSpPr txBox="1">
            <a:spLocks noChangeAspect="1" noChangeArrowheads="1"/>
          </p:cNvSpPr>
          <p:nvPr/>
        </p:nvSpPr>
        <p:spPr bwMode="auto">
          <a:xfrm>
            <a:off x="615325" y="4061662"/>
            <a:ext cx="14619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系統建立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grpSp>
        <p:nvGrpSpPr>
          <p:cNvPr id="45" name="Group 138"/>
          <p:cNvGrpSpPr>
            <a:grpSpLocks noChangeAspect="1"/>
          </p:cNvGrpSpPr>
          <p:nvPr/>
        </p:nvGrpSpPr>
        <p:grpSpPr bwMode="auto">
          <a:xfrm>
            <a:off x="426758" y="3330526"/>
            <a:ext cx="265191" cy="265191"/>
            <a:chOff x="1661" y="2750"/>
            <a:chExt cx="250" cy="250"/>
          </a:xfrm>
        </p:grpSpPr>
        <p:sp>
          <p:nvSpPr>
            <p:cNvPr id="46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47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48" name="Group 138"/>
          <p:cNvGrpSpPr>
            <a:grpSpLocks noChangeAspect="1"/>
          </p:cNvGrpSpPr>
          <p:nvPr/>
        </p:nvGrpSpPr>
        <p:grpSpPr bwMode="auto">
          <a:xfrm>
            <a:off x="9465973" y="3335289"/>
            <a:ext cx="265191" cy="265191"/>
            <a:chOff x="1661" y="2750"/>
            <a:chExt cx="250" cy="250"/>
          </a:xfrm>
        </p:grpSpPr>
        <p:sp>
          <p:nvSpPr>
            <p:cNvPr id="4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5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42</a:t>
            </a:fld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895631" y="938373"/>
            <a:ext cx="2723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尋找可用資料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暫定研究方法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確認資料的欄位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資料庫建立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9630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66" y="1090767"/>
            <a:ext cx="5346652" cy="412772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291" y="1090767"/>
            <a:ext cx="7030483" cy="3423311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823" y="3814916"/>
            <a:ext cx="5117423" cy="2547027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43</a:t>
            </a:fld>
            <a:endParaRPr lang="zh-TW" altLang="en-US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609600" y="9167"/>
            <a:ext cx="10972800" cy="1143000"/>
          </a:xfrm>
        </p:spPr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</a:rPr>
              <a:t>shiny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81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9167"/>
            <a:ext cx="10972800" cy="1143000"/>
          </a:xfrm>
        </p:spPr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</a:rPr>
              <a:t>shiny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240" y="953263"/>
            <a:ext cx="7212697" cy="4803656"/>
          </a:xfrm>
          <a:solidFill>
            <a:schemeClr val="bg1"/>
          </a:solidFill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44</a:t>
            </a:fld>
            <a:endParaRPr lang="zh-TW" altLang="en-US"/>
          </a:p>
        </p:txBody>
      </p:sp>
      <p:pic>
        <p:nvPicPr>
          <p:cNvPr id="5" name="內容版面配置區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84" b="61202"/>
          <a:stretch/>
        </p:blipFill>
        <p:spPr>
          <a:xfrm>
            <a:off x="161365" y="1001203"/>
            <a:ext cx="5345188" cy="234207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845994" y="4237228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Event driven 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93" y="3431380"/>
            <a:ext cx="5697643" cy="30276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2100814" y="2076450"/>
            <a:ext cx="3471030" cy="136445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15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07487"/>
            <a:ext cx="10972800" cy="1143000"/>
          </a:xfrm>
        </p:spPr>
        <p:txBody>
          <a:bodyPr/>
          <a:lstStyle/>
          <a:p>
            <a:r>
              <a:rPr lang="en-US" altLang="zh-TW" b="1" dirty="0" smtClean="0">
                <a:solidFill>
                  <a:schemeClr val="tx1"/>
                </a:solidFill>
              </a:rPr>
              <a:t>Tried methods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753619"/>
            <a:ext cx="10515600" cy="4351339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err="1" smtClean="0">
                <a:latin typeface="Rockwell Extra Bold" panose="02060903040505020403" pitchFamily="18" charset="0"/>
              </a:rPr>
              <a:t>ts</a:t>
            </a:r>
            <a:r>
              <a:rPr lang="en-US" altLang="zh-TW" dirty="0" smtClean="0">
                <a:latin typeface="Rockwell Extra Bold" panose="02060903040505020403" pitchFamily="18" charset="0"/>
              </a:rPr>
              <a:t>    </a:t>
            </a:r>
          </a:p>
          <a:p>
            <a:pPr marL="0" indent="0">
              <a:buNone/>
            </a:pPr>
            <a:r>
              <a:rPr lang="en-US" altLang="zh-TW" dirty="0">
                <a:latin typeface="Rockwell Extra Bold" panose="02060903040505020403" pitchFamily="18" charset="0"/>
              </a:rPr>
              <a:t>z</a:t>
            </a:r>
            <a:r>
              <a:rPr lang="en-US" altLang="zh-TW" dirty="0" smtClean="0">
                <a:latin typeface="Rockwell Extra Bold" panose="02060903040505020403" pitchFamily="18" charset="0"/>
              </a:rPr>
              <a:t>oo</a:t>
            </a:r>
          </a:p>
          <a:p>
            <a:pPr marL="0" indent="0">
              <a:buNone/>
            </a:pPr>
            <a:r>
              <a:rPr lang="en-US" altLang="zh-TW" dirty="0" smtClean="0">
                <a:latin typeface="Rockwell Extra Bold" panose="02060903040505020403" pitchFamily="18" charset="0"/>
              </a:rPr>
              <a:t>ggplot2</a:t>
            </a:r>
          </a:p>
          <a:p>
            <a:pPr marL="0" indent="0">
              <a:buNone/>
            </a:pPr>
            <a:r>
              <a:rPr lang="en-US" altLang="zh-TW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ckwell Extra Bold" panose="02060903040505020403" pitchFamily="18" charset="0"/>
              </a:rPr>
              <a:t>D3 </a:t>
            </a:r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ckwell Extra Bold" panose="02060903040505020403" pitchFamily="18" charset="0"/>
              </a:rPr>
              <a:t>? </a:t>
            </a:r>
            <a:r>
              <a:rPr lang="en-US" altLang="zh-TW" sz="11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hlinkClick r:id="rId2" action="ppaction://hlinkfile"/>
              </a:rPr>
              <a:t>YanyiusePPT</a:t>
            </a:r>
            <a:r>
              <a:rPr lang="en-US" altLang="zh-TW" sz="11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hlinkClick r:id="rId2" action="ppaction://hlinkfile"/>
              </a:rPr>
              <a:t>\line.html</a:t>
            </a:r>
            <a:endParaRPr lang="zh-TW" altLang="en-US" sz="1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0" indent="0">
              <a:buNone/>
            </a:pPr>
            <a:endParaRPr lang="en-US" altLang="zh-TW" dirty="0" smtClean="0">
              <a:latin typeface="Rockwell Extra Bold" panose="02060903040505020403" pitchFamily="18" charset="0"/>
            </a:endParaRPr>
          </a:p>
          <a:p>
            <a:pPr marL="0" indent="0">
              <a:buNone/>
            </a:pPr>
            <a:r>
              <a:rPr lang="en-US" altLang="zh-TW" dirty="0" smtClean="0">
                <a:latin typeface="Rockwell Extra Bold" panose="02060903040505020403" pitchFamily="18" charset="0"/>
              </a:rPr>
              <a:t> 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45</a:t>
            </a:fld>
            <a:endParaRPr lang="zh-TW" altLang="en-US"/>
          </a:p>
        </p:txBody>
      </p:sp>
      <p:pic>
        <p:nvPicPr>
          <p:cNvPr id="8" name="內容版面配置區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5728" y="3549203"/>
            <a:ext cx="4762669" cy="278157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91920" y="952238"/>
            <a:ext cx="4759539" cy="250462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7966" y="4126484"/>
            <a:ext cx="4690047" cy="130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8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7321"/>
            <a:ext cx="10972800" cy="1143000"/>
          </a:xfrm>
        </p:spPr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</a:rPr>
              <a:t> 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改用 </a:t>
            </a:r>
            <a:r>
              <a:rPr lang="en-US" altLang="zh-TW" dirty="0" err="1" smtClean="0">
                <a:solidFill>
                  <a:schemeClr val="tx1"/>
                </a:solidFill>
                <a:latin typeface="Rockwell Extra Bold" panose="02060903040505020403" pitchFamily="18" charset="0"/>
              </a:rPr>
              <a:t>rCharts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645754"/>
            <a:ext cx="10515600" cy="4879975"/>
          </a:xfrm>
        </p:spPr>
        <p:txBody>
          <a:bodyPr>
            <a:normAutofit/>
          </a:bodyPr>
          <a:lstStyle/>
          <a:p>
            <a:endParaRPr lang="en-US" altLang="zh-TW" sz="2000" dirty="0"/>
          </a:p>
          <a:p>
            <a:r>
              <a:rPr lang="zh-TW" altLang="en-US" sz="2000" dirty="0"/>
              <a:t>希望圖形能與</a:t>
            </a:r>
            <a:r>
              <a:rPr lang="en-US" altLang="zh-TW" sz="2000" dirty="0"/>
              <a:t>user</a:t>
            </a:r>
            <a:r>
              <a:rPr lang="zh-TW" altLang="en-US" sz="2000" dirty="0"/>
              <a:t>產生互動效果 </a:t>
            </a:r>
            <a:endParaRPr lang="en-US" altLang="zh-TW" sz="2000" dirty="0"/>
          </a:p>
          <a:p>
            <a:r>
              <a:rPr lang="zh-TW" altLang="en-US" sz="2000" dirty="0"/>
              <a:t>注意安裝 </a:t>
            </a:r>
            <a:endParaRPr lang="en-US" altLang="zh-TW" sz="2000" dirty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46</a:t>
            </a:fld>
            <a:endParaRPr lang="zh-TW" altLang="en-US"/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1710717"/>
            <a:ext cx="10843007" cy="102884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8468" y="2342144"/>
            <a:ext cx="5884257" cy="409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97656"/>
            <a:ext cx="10972800" cy="1143000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作品展示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47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1829537" y="6488668"/>
            <a:ext cx="36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</a:t>
            </a:r>
            <a:endParaRPr lang="zh-TW" altLang="en-US" dirty="0"/>
          </a:p>
        </p:txBody>
      </p:sp>
      <p:sp>
        <p:nvSpPr>
          <p:cNvPr id="7" name="Oval 65"/>
          <p:cNvSpPr>
            <a:spLocks noChangeArrowheads="1"/>
          </p:cNvSpPr>
          <p:nvPr/>
        </p:nvSpPr>
        <p:spPr bwMode="auto">
          <a:xfrm>
            <a:off x="2329347" y="3154583"/>
            <a:ext cx="7632848" cy="150548"/>
          </a:xfrm>
          <a:prstGeom prst="ellipse">
            <a:avLst/>
          </a:prstGeom>
          <a:gradFill rotWithShape="1">
            <a:gsLst>
              <a:gs pos="90000">
                <a:srgbClr val="656565">
                  <a:alpha val="37000"/>
                </a:srgbClr>
              </a:gs>
              <a:gs pos="0">
                <a:sysClr val="windowText" lastClr="000000">
                  <a:lumMod val="65000"/>
                  <a:lumOff val="35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defTabSz="914377">
              <a:defRPr/>
            </a:pPr>
            <a:endParaRPr lang="zh-CN" altLang="en-US" kern="0">
              <a:solidFill>
                <a:sysClr val="windowText" lastClr="000000"/>
              </a:solidFill>
              <a:latin typeface="Arial" pitchFamily="34" charset="0"/>
              <a:ea typeface="宋体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41316" y="2087851"/>
            <a:ext cx="1151891" cy="1217280"/>
          </a:xfrm>
          <a:prstGeom prst="rect">
            <a:avLst/>
          </a:prstGeom>
          <a:pattFill prst="solidDmnd">
            <a:fgClr>
              <a:srgbClr val="00B0F0"/>
            </a:fgClr>
            <a:bgClr>
              <a:sysClr val="window" lastClr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41315" y="2087851"/>
            <a:ext cx="1151891" cy="1217280"/>
          </a:xfrm>
          <a:prstGeom prst="rect">
            <a:avLst/>
          </a:prstGeom>
          <a:gradFill flip="none" rotWithShape="1">
            <a:gsLst>
              <a:gs pos="100000">
                <a:srgbClr val="0080B5"/>
              </a:gs>
              <a:gs pos="0">
                <a:srgbClr val="00B0F0">
                  <a:shade val="30000"/>
                  <a:satMod val="115000"/>
                </a:srgbClr>
              </a:gs>
              <a:gs pos="11000">
                <a:srgbClr val="00B0F0">
                  <a:shade val="67500"/>
                  <a:satMod val="115000"/>
                  <a:alpha val="86000"/>
                </a:srgbClr>
              </a:gs>
              <a:gs pos="88000">
                <a:srgbClr val="00B0F0">
                  <a:shade val="100000"/>
                  <a:satMod val="115000"/>
                  <a:alpha val="86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>
            <a:off x="3078472" y="2523807"/>
            <a:ext cx="367881" cy="294112"/>
          </a:xfrm>
          <a:prstGeom prst="triangle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1" name="Oval 65"/>
          <p:cNvSpPr>
            <a:spLocks noChangeArrowheads="1"/>
          </p:cNvSpPr>
          <p:nvPr/>
        </p:nvSpPr>
        <p:spPr bwMode="auto">
          <a:xfrm>
            <a:off x="2329467" y="4757735"/>
            <a:ext cx="7632848" cy="150548"/>
          </a:xfrm>
          <a:prstGeom prst="ellipse">
            <a:avLst/>
          </a:prstGeom>
          <a:gradFill rotWithShape="1">
            <a:gsLst>
              <a:gs pos="90000">
                <a:srgbClr val="656565">
                  <a:alpha val="37000"/>
                </a:srgbClr>
              </a:gs>
              <a:gs pos="0">
                <a:sysClr val="windowText" lastClr="000000">
                  <a:lumMod val="65000"/>
                  <a:lumOff val="35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defTabSz="914377">
              <a:defRPr/>
            </a:pPr>
            <a:endParaRPr lang="zh-CN" altLang="en-US" kern="0">
              <a:solidFill>
                <a:sysClr val="windowText" lastClr="000000"/>
              </a:solidFill>
              <a:latin typeface="Arial" pitchFamily="34" charset="0"/>
              <a:ea typeface="宋体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833523" y="3691003"/>
            <a:ext cx="1151891" cy="1217280"/>
          </a:xfrm>
          <a:prstGeom prst="rect">
            <a:avLst/>
          </a:prstGeom>
          <a:pattFill prst="solidDmnd">
            <a:fgClr>
              <a:sysClr val="windowText" lastClr="000000">
                <a:lumMod val="65000"/>
                <a:lumOff val="35000"/>
              </a:sysClr>
            </a:fgClr>
            <a:bgClr>
              <a:sysClr val="window" lastClr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833521" y="3697211"/>
            <a:ext cx="1151891" cy="1217280"/>
          </a:xfrm>
          <a:prstGeom prst="rect">
            <a:avLst/>
          </a:prstGeom>
          <a:gradFill flip="none" rotWithShape="1">
            <a:gsLst>
              <a:gs pos="100000">
                <a:sysClr val="windowText" lastClr="000000">
                  <a:lumMod val="75000"/>
                  <a:lumOff val="25000"/>
                </a:sysClr>
              </a:gs>
              <a:gs pos="0">
                <a:sysClr val="windowText" lastClr="000000">
                  <a:lumMod val="75000"/>
                  <a:lumOff val="25000"/>
                </a:sysClr>
              </a:gs>
              <a:gs pos="11000">
                <a:sysClr val="windowText" lastClr="000000">
                  <a:lumMod val="65000"/>
                  <a:lumOff val="35000"/>
                  <a:alpha val="84000"/>
                </a:sysClr>
              </a:gs>
              <a:gs pos="88000">
                <a:sysClr val="windowText" lastClr="000000">
                  <a:lumMod val="65000"/>
                  <a:lumOff val="35000"/>
                  <a:alpha val="95000"/>
                </a:sys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>
            <a:off x="3857616" y="4153084"/>
            <a:ext cx="367881" cy="294112"/>
          </a:xfrm>
          <a:prstGeom prst="triangle">
            <a:avLst/>
          </a:prstGeom>
          <a:solidFill>
            <a:sysClr val="windowText" lastClr="000000">
              <a:lumMod val="65000"/>
              <a:lumOff val="3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20" name="TextBox 44"/>
          <p:cNvSpPr txBox="1"/>
          <p:nvPr/>
        </p:nvSpPr>
        <p:spPr>
          <a:xfrm>
            <a:off x="3557543" y="2210000"/>
            <a:ext cx="217574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80000"/>
              </a:lnSpc>
              <a:defRPr/>
            </a:pPr>
            <a:r>
              <a:rPr lang="zh-TW" altLang="en-US" sz="2400" b="1" kern="0" dirty="0" smtClean="0">
                <a:solidFill>
                  <a:srgbClr val="00B0F0"/>
                </a:solidFill>
                <a:latin typeface="Agency FB" pitchFamily="34" charset="0"/>
                <a:ea typeface="微软雅黑" pitchFamily="34" charset="-122"/>
              </a:rPr>
              <a:t>分析方</a:t>
            </a:r>
            <a:r>
              <a:rPr lang="zh-TW" altLang="en-US" sz="2400" b="1" kern="0" dirty="0">
                <a:solidFill>
                  <a:srgbClr val="00B0F0"/>
                </a:solidFill>
                <a:latin typeface="Agency FB" pitchFamily="34" charset="0"/>
                <a:ea typeface="微软雅黑" pitchFamily="34" charset="-122"/>
              </a:rPr>
              <a:t>法</a:t>
            </a:r>
            <a:r>
              <a:rPr lang="zh-TW" altLang="en-US" sz="2400" b="1" kern="0" dirty="0" smtClean="0">
                <a:solidFill>
                  <a:srgbClr val="00B0F0"/>
                </a:solidFill>
                <a:latin typeface="Agency FB" pitchFamily="34" charset="0"/>
                <a:ea typeface="微软雅黑" pitchFamily="34" charset="-122"/>
              </a:rPr>
              <a:t>呈現</a:t>
            </a:r>
            <a:endParaRPr lang="zh-CN" altLang="en-US" sz="2400" b="1" kern="0" dirty="0">
              <a:solidFill>
                <a:srgbClr val="00B0F0"/>
              </a:solidFill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22" name="TextBox 46"/>
          <p:cNvSpPr txBox="1"/>
          <p:nvPr/>
        </p:nvSpPr>
        <p:spPr>
          <a:xfrm>
            <a:off x="4349751" y="3809187"/>
            <a:ext cx="2106588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lnSpc>
                <a:spcPct val="80000"/>
              </a:lnSpc>
              <a:defRPr/>
            </a:pPr>
            <a:r>
              <a:rPr lang="zh-TW" altLang="en-US" sz="2400" b="1" kern="0" dirty="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gency FB" pitchFamily="34" charset="0"/>
                <a:ea typeface="微软雅黑" pitchFamily="34" charset="-122"/>
              </a:rPr>
              <a:t>模型呈現</a:t>
            </a:r>
            <a:endParaRPr lang="zh-CN" altLang="en-US" sz="2400" b="1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26" name="TextBox 50"/>
          <p:cNvSpPr txBox="1"/>
          <p:nvPr/>
        </p:nvSpPr>
        <p:spPr>
          <a:xfrm>
            <a:off x="2944455" y="4088297"/>
            <a:ext cx="930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  <a:defRPr/>
            </a:pPr>
            <a:r>
              <a:rPr lang="en-US" altLang="zh-CN" sz="4000" kern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2</a:t>
            </a:r>
            <a:endParaRPr lang="zh-CN" altLang="en-US" sz="4000" kern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28" name="TextBox 50"/>
          <p:cNvSpPr txBox="1"/>
          <p:nvPr/>
        </p:nvSpPr>
        <p:spPr>
          <a:xfrm>
            <a:off x="2152247" y="2446663"/>
            <a:ext cx="930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  <a:defRPr/>
            </a:pPr>
            <a:r>
              <a:rPr lang="en-US" altLang="zh-CN" sz="4000" kern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</a:t>
            </a:r>
            <a:endParaRPr lang="zh-CN" altLang="en-US" sz="4000" kern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29" name="TextBox 45"/>
          <p:cNvSpPr txBox="1"/>
          <p:nvPr/>
        </p:nvSpPr>
        <p:spPr>
          <a:xfrm>
            <a:off x="3543080" y="2651264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377">
              <a:defRPr/>
            </a:pPr>
            <a:r>
              <a:rPr lang="en-US" altLang="zh-CN" sz="14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4349751" y="4226979"/>
            <a:ext cx="517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hlinkClick r:id="rId2"/>
              </a:rPr>
              <a:t>http://140.115.236.101:3838/</a:t>
            </a:r>
            <a:r>
              <a:rPr lang="en-US" altLang="zh-TW" dirty="0" smtClean="0">
                <a:hlinkClick r:id="rId3"/>
              </a:rPr>
              <a:t>analysisMD</a:t>
            </a:r>
            <a:endParaRPr lang="en-US" altLang="zh-TW" dirty="0" smtClean="0"/>
          </a:p>
        </p:txBody>
      </p:sp>
      <p:sp>
        <p:nvSpPr>
          <p:cNvPr id="25" name="文字方塊 24"/>
          <p:cNvSpPr txBox="1"/>
          <p:nvPr/>
        </p:nvSpPr>
        <p:spPr>
          <a:xfrm>
            <a:off x="3619658" y="2643320"/>
            <a:ext cx="517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hlinkClick r:id="rId3"/>
              </a:rPr>
              <a:t>http://140.115.236.101:3838/</a:t>
            </a:r>
            <a:r>
              <a:rPr lang="en-US" altLang="zh-TW" dirty="0">
                <a:hlinkClick r:id="rId2"/>
              </a:rPr>
              <a:t>gamePredict</a:t>
            </a:r>
            <a:r>
              <a:rPr lang="zh-TW" altLang="en-US" dirty="0"/>
              <a:t>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7036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2480" y="24591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6600" b="1" dirty="0"/>
              <a:t>Thank you for Listening!</a:t>
            </a:r>
            <a:endParaRPr lang="zh-TW" altLang="en-US" sz="6600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12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87824"/>
            <a:ext cx="10972800" cy="1143000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tx1"/>
                </a:solidFill>
              </a:rPr>
              <a:t>詳細分工表</a:t>
            </a:r>
            <a:r>
              <a:rPr lang="en-US" altLang="zh-TW" b="1" dirty="0" smtClean="0">
                <a:solidFill>
                  <a:schemeClr val="tx1"/>
                </a:solidFill>
              </a:rPr>
              <a:t>01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49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52" y="1612491"/>
            <a:ext cx="11727296" cy="402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1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12955" y="1"/>
            <a:ext cx="10515600" cy="1325563"/>
          </a:xfrm>
        </p:spPr>
        <p:txBody>
          <a:bodyPr/>
          <a:lstStyle/>
          <a:p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系統功能描述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1829537" y="6488668"/>
            <a:ext cx="36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</a:t>
            </a:r>
            <a:endParaRPr lang="zh-TW" altLang="en-US" dirty="0"/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3079268553"/>
              </p:ext>
            </p:extLst>
          </p:nvPr>
        </p:nvGraphicFramePr>
        <p:xfrm>
          <a:off x="2174875" y="1034913"/>
          <a:ext cx="8128000" cy="5109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734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68159"/>
            <a:ext cx="10972800" cy="1143000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tx1"/>
                </a:solidFill>
              </a:rPr>
              <a:t>詳細分工表</a:t>
            </a:r>
            <a:r>
              <a:rPr lang="en-US" altLang="zh-TW" b="1" dirty="0" smtClean="0">
                <a:solidFill>
                  <a:schemeClr val="tx1"/>
                </a:solidFill>
              </a:rPr>
              <a:t>02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50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95" y="1811013"/>
            <a:ext cx="11727296" cy="354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4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87825"/>
            <a:ext cx="10972800" cy="1143000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tx1"/>
                </a:solidFill>
              </a:rPr>
              <a:t>詳細分工表</a:t>
            </a:r>
            <a:r>
              <a:rPr lang="en-US" altLang="zh-TW" b="1" dirty="0" smtClean="0">
                <a:solidFill>
                  <a:schemeClr val="tx1"/>
                </a:solidFill>
              </a:rPr>
              <a:t>03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51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32" y="1455912"/>
            <a:ext cx="10872504" cy="439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1951" y="19665"/>
            <a:ext cx="10515600" cy="1325563"/>
          </a:xfrm>
        </p:spPr>
        <p:txBody>
          <a:bodyPr/>
          <a:lstStyle/>
          <a:p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決策建議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1829537" y="6488668"/>
            <a:ext cx="36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</a:t>
            </a:r>
            <a:endParaRPr lang="zh-TW" altLang="en-US" dirty="0"/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4285711916"/>
              </p:ext>
            </p:extLst>
          </p:nvPr>
        </p:nvGraphicFramePr>
        <p:xfrm>
          <a:off x="2203451" y="191981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80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AutoShape 2"/>
          <p:cNvSpPr>
            <a:spLocks noChangeAspect="1" noChangeArrowheads="1"/>
          </p:cNvSpPr>
          <p:nvPr/>
        </p:nvSpPr>
        <p:spPr bwMode="auto">
          <a:xfrm>
            <a:off x="621224" y="392324"/>
            <a:ext cx="2721586" cy="2401678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lvl="0"/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5" name="AutoShape 3"/>
          <p:cNvSpPr>
            <a:spLocks noChangeAspect="1" noChangeArrowheads="1"/>
          </p:cNvSpPr>
          <p:nvPr/>
        </p:nvSpPr>
        <p:spPr bwMode="auto">
          <a:xfrm>
            <a:off x="4468762" y="392324"/>
            <a:ext cx="3251115" cy="2500673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" name="AutoShape 4"/>
          <p:cNvSpPr>
            <a:spLocks noChangeAspect="1" noChangeArrowheads="1"/>
          </p:cNvSpPr>
          <p:nvPr/>
        </p:nvSpPr>
        <p:spPr bwMode="auto">
          <a:xfrm>
            <a:off x="8358162" y="392324"/>
            <a:ext cx="3368412" cy="2590895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/>
          <a:lstStyle/>
          <a:p>
            <a:endParaRPr lang="zh-TW" altLang="en-US"/>
          </a:p>
        </p:txBody>
      </p:sp>
      <p:sp>
        <p:nvSpPr>
          <p:cNvPr id="97" name="AutoShape 5"/>
          <p:cNvSpPr>
            <a:spLocks noChangeAspect="1" noChangeArrowheads="1"/>
          </p:cNvSpPr>
          <p:nvPr/>
        </p:nvSpPr>
        <p:spPr bwMode="auto">
          <a:xfrm>
            <a:off x="3938884" y="3982987"/>
            <a:ext cx="3415678" cy="2125203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" name="AutoShape 6"/>
          <p:cNvSpPr>
            <a:spLocks noChangeAspect="1" noChangeArrowheads="1"/>
          </p:cNvSpPr>
          <p:nvPr/>
        </p:nvSpPr>
        <p:spPr bwMode="auto">
          <a:xfrm>
            <a:off x="8208672" y="3992513"/>
            <a:ext cx="2987728" cy="2112030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" name="Line 7"/>
          <p:cNvSpPr>
            <a:spLocks noChangeAspect="1" noChangeShapeType="1"/>
          </p:cNvSpPr>
          <p:nvPr/>
        </p:nvSpPr>
        <p:spPr bwMode="auto">
          <a:xfrm flipH="1">
            <a:off x="8396265" y="3470226"/>
            <a:ext cx="0" cy="67895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0" name="TextBox 57"/>
          <p:cNvSpPr txBox="1">
            <a:spLocks noChangeAspect="1" noChangeArrowheads="1"/>
          </p:cNvSpPr>
          <p:nvPr/>
        </p:nvSpPr>
        <p:spPr bwMode="auto">
          <a:xfrm>
            <a:off x="8473169" y="4063774"/>
            <a:ext cx="23441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流程方法詳述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01" name="TextBox 57"/>
          <p:cNvSpPr txBox="1">
            <a:spLocks noChangeAspect="1" noChangeArrowheads="1"/>
          </p:cNvSpPr>
          <p:nvPr/>
        </p:nvSpPr>
        <p:spPr bwMode="auto">
          <a:xfrm>
            <a:off x="8490428" y="4437745"/>
            <a:ext cx="273983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ETL</a:t>
            </a: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時間序列分群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邏輯式迴歸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時間序列分類</a:t>
            </a:r>
          </a:p>
        </p:txBody>
      </p:sp>
      <p:sp>
        <p:nvSpPr>
          <p:cNvPr id="102" name="Line 10"/>
          <p:cNvSpPr>
            <a:spLocks noChangeAspect="1" noChangeShapeType="1"/>
          </p:cNvSpPr>
          <p:nvPr/>
        </p:nvSpPr>
        <p:spPr bwMode="auto">
          <a:xfrm flipH="1">
            <a:off x="4629397" y="3460702"/>
            <a:ext cx="0" cy="631982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" name="TextBox 57"/>
          <p:cNvSpPr txBox="1">
            <a:spLocks noChangeAspect="1" noChangeArrowheads="1"/>
          </p:cNvSpPr>
          <p:nvPr/>
        </p:nvSpPr>
        <p:spPr bwMode="auto">
          <a:xfrm>
            <a:off x="4216696" y="4059189"/>
            <a:ext cx="30422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研究方法與程式實作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04" name="TextBox 57"/>
          <p:cNvSpPr txBox="1">
            <a:spLocks noChangeAspect="1" noChangeArrowheads="1"/>
          </p:cNvSpPr>
          <p:nvPr/>
        </p:nvSpPr>
        <p:spPr bwMode="auto">
          <a:xfrm>
            <a:off x="4216694" y="4415930"/>
            <a:ext cx="2613874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方法實作及調整參數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程式撰寫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程式整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併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資料分析自動化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5" name="Line 13"/>
          <p:cNvSpPr>
            <a:spLocks noChangeAspect="1" noChangeShapeType="1"/>
          </p:cNvSpPr>
          <p:nvPr/>
        </p:nvSpPr>
        <p:spPr bwMode="auto">
          <a:xfrm>
            <a:off x="0" y="3446463"/>
            <a:ext cx="12192000" cy="0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6" name="Line 14"/>
          <p:cNvSpPr>
            <a:spLocks noChangeAspect="1" noChangeShapeType="1"/>
          </p:cNvSpPr>
          <p:nvPr/>
        </p:nvSpPr>
        <p:spPr bwMode="auto">
          <a:xfrm flipH="1">
            <a:off x="9572333" y="2547889"/>
            <a:ext cx="3444" cy="97981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7" name="Line 15"/>
          <p:cNvSpPr>
            <a:spLocks noChangeAspect="1" noChangeShapeType="1"/>
          </p:cNvSpPr>
          <p:nvPr/>
        </p:nvSpPr>
        <p:spPr bwMode="auto">
          <a:xfrm flipH="1">
            <a:off x="6397523" y="2535536"/>
            <a:ext cx="3444" cy="979819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8" name="Line 16"/>
          <p:cNvSpPr>
            <a:spLocks noChangeAspect="1" noChangeShapeType="1"/>
          </p:cNvSpPr>
          <p:nvPr/>
        </p:nvSpPr>
        <p:spPr bwMode="auto">
          <a:xfrm flipH="1">
            <a:off x="2211333" y="2544713"/>
            <a:ext cx="3444" cy="97981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9" name="AutoShape 17"/>
          <p:cNvSpPr>
            <a:spLocks noChangeAspect="1" noChangeArrowheads="1"/>
          </p:cNvSpPr>
          <p:nvPr/>
        </p:nvSpPr>
        <p:spPr bwMode="auto">
          <a:xfrm>
            <a:off x="373064" y="3992512"/>
            <a:ext cx="2750585" cy="2115679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chemeClr val="tx1"/>
            </a:solidFill>
            <a:prstDash val="sysDot"/>
            <a:round/>
            <a:headEnd/>
            <a:tailEnd/>
          </a:ln>
          <a:effectLst/>
          <a:extLst/>
        </p:spPr>
        <p:txBody>
          <a:bodyPr/>
          <a:lstStyle/>
          <a:p>
            <a:endParaRPr lang="zh-TW" altLang="en-US"/>
          </a:p>
        </p:txBody>
      </p:sp>
      <p:sp>
        <p:nvSpPr>
          <p:cNvPr id="110" name="Line 18"/>
          <p:cNvSpPr>
            <a:spLocks noChangeAspect="1" noChangeShapeType="1"/>
          </p:cNvSpPr>
          <p:nvPr/>
        </p:nvSpPr>
        <p:spPr bwMode="auto">
          <a:xfrm flipH="1">
            <a:off x="547957" y="3470226"/>
            <a:ext cx="0" cy="67895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11" name="Group 138"/>
          <p:cNvGrpSpPr>
            <a:grpSpLocks noChangeAspect="1"/>
          </p:cNvGrpSpPr>
          <p:nvPr/>
        </p:nvGrpSpPr>
        <p:grpSpPr bwMode="auto">
          <a:xfrm>
            <a:off x="2084334" y="3330526"/>
            <a:ext cx="265191" cy="265191"/>
            <a:chOff x="1661" y="2750"/>
            <a:chExt cx="250" cy="250"/>
          </a:xfrm>
        </p:grpSpPr>
        <p:sp>
          <p:nvSpPr>
            <p:cNvPr id="112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13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115" name="TextBox 57"/>
          <p:cNvSpPr txBox="1">
            <a:spLocks noChangeAspect="1" noChangeArrowheads="1"/>
          </p:cNvSpPr>
          <p:nvPr/>
        </p:nvSpPr>
        <p:spPr bwMode="auto">
          <a:xfrm>
            <a:off x="705398" y="498184"/>
            <a:ext cx="30369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資料蒐集與儲存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16" name="TextBox 57"/>
          <p:cNvSpPr txBox="1">
            <a:spLocks noChangeAspect="1" noChangeArrowheads="1"/>
          </p:cNvSpPr>
          <p:nvPr/>
        </p:nvSpPr>
        <p:spPr bwMode="auto">
          <a:xfrm>
            <a:off x="801043" y="4452508"/>
            <a:ext cx="1736628" cy="193899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定義問題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決策建議</a:t>
            </a: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8" name="Group 138"/>
          <p:cNvGrpSpPr>
            <a:grpSpLocks noChangeAspect="1"/>
          </p:cNvGrpSpPr>
          <p:nvPr/>
        </p:nvGrpSpPr>
        <p:grpSpPr bwMode="auto">
          <a:xfrm>
            <a:off x="9459622" y="3335289"/>
            <a:ext cx="265191" cy="265191"/>
            <a:chOff x="1661" y="2750"/>
            <a:chExt cx="250" cy="250"/>
          </a:xfrm>
        </p:grpSpPr>
        <p:sp>
          <p:nvSpPr>
            <p:cNvPr id="11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rgbClr val="F9B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2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121" name="TextBox 57"/>
          <p:cNvSpPr txBox="1">
            <a:spLocks noChangeAspect="1" noChangeArrowheads="1"/>
          </p:cNvSpPr>
          <p:nvPr/>
        </p:nvSpPr>
        <p:spPr bwMode="auto">
          <a:xfrm>
            <a:off x="4769679" y="470679"/>
            <a:ext cx="14275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22" name="TextBox 57"/>
          <p:cNvSpPr txBox="1">
            <a:spLocks noChangeAspect="1" noChangeArrowheads="1"/>
          </p:cNvSpPr>
          <p:nvPr/>
        </p:nvSpPr>
        <p:spPr bwMode="auto">
          <a:xfrm>
            <a:off x="4883551" y="941163"/>
            <a:ext cx="171857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流程使用工具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流程使用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3" name="TextBox 57"/>
          <p:cNvSpPr txBox="1">
            <a:spLocks noChangeAspect="1" noChangeArrowheads="1"/>
          </p:cNvSpPr>
          <p:nvPr/>
        </p:nvSpPr>
        <p:spPr bwMode="auto">
          <a:xfrm>
            <a:off x="8614819" y="453429"/>
            <a:ext cx="1427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網頁設計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24" name="TextBox 57"/>
          <p:cNvSpPr txBox="1">
            <a:spLocks noChangeAspect="1" noChangeArrowheads="1"/>
          </p:cNvSpPr>
          <p:nvPr/>
        </p:nvSpPr>
        <p:spPr bwMode="auto">
          <a:xfrm>
            <a:off x="8635870" y="960728"/>
            <a:ext cx="204632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視覺化呈現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網頁前後端設計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正式上線</a:t>
            </a:r>
            <a:r>
              <a:rPr lang="en-US" altLang="ko-KR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ko-KR" altLang="en-US" sz="2000" dirty="0">
              <a:latin typeface="微軟正黑體" panose="020B0604030504040204" pitchFamily="34" charset="-120"/>
            </a:endParaRPr>
          </a:p>
        </p:txBody>
      </p:sp>
      <p:grpSp>
        <p:nvGrpSpPr>
          <p:cNvPr id="128" name="Group 138"/>
          <p:cNvGrpSpPr>
            <a:grpSpLocks noChangeAspect="1"/>
          </p:cNvGrpSpPr>
          <p:nvPr/>
        </p:nvGrpSpPr>
        <p:grpSpPr bwMode="auto">
          <a:xfrm>
            <a:off x="4513242" y="3330526"/>
            <a:ext cx="265191" cy="265191"/>
            <a:chOff x="1661" y="2750"/>
            <a:chExt cx="250" cy="250"/>
          </a:xfrm>
        </p:grpSpPr>
        <p:sp>
          <p:nvSpPr>
            <p:cNvPr id="12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131" name="Group 138"/>
          <p:cNvGrpSpPr>
            <a:grpSpLocks noChangeAspect="1"/>
          </p:cNvGrpSpPr>
          <p:nvPr/>
        </p:nvGrpSpPr>
        <p:grpSpPr bwMode="auto">
          <a:xfrm>
            <a:off x="6268371" y="3330526"/>
            <a:ext cx="265191" cy="265191"/>
            <a:chOff x="1661" y="2750"/>
            <a:chExt cx="250" cy="250"/>
          </a:xfrm>
        </p:grpSpPr>
        <p:sp>
          <p:nvSpPr>
            <p:cNvPr id="132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3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134" name="Group 138"/>
          <p:cNvGrpSpPr>
            <a:grpSpLocks noChangeAspect="1"/>
          </p:cNvGrpSpPr>
          <p:nvPr/>
        </p:nvGrpSpPr>
        <p:grpSpPr bwMode="auto">
          <a:xfrm>
            <a:off x="8280110" y="3340050"/>
            <a:ext cx="265191" cy="265191"/>
            <a:chOff x="1661" y="2750"/>
            <a:chExt cx="250" cy="250"/>
          </a:xfrm>
        </p:grpSpPr>
        <p:sp>
          <p:nvSpPr>
            <p:cNvPr id="135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6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44" name="TextBox 57"/>
          <p:cNvSpPr txBox="1">
            <a:spLocks noChangeAspect="1" noChangeArrowheads="1"/>
          </p:cNvSpPr>
          <p:nvPr/>
        </p:nvSpPr>
        <p:spPr bwMode="auto">
          <a:xfrm>
            <a:off x="615325" y="4061662"/>
            <a:ext cx="14619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系統建立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grpSp>
        <p:nvGrpSpPr>
          <p:cNvPr id="45" name="Group 138"/>
          <p:cNvGrpSpPr>
            <a:grpSpLocks noChangeAspect="1"/>
          </p:cNvGrpSpPr>
          <p:nvPr/>
        </p:nvGrpSpPr>
        <p:grpSpPr bwMode="auto">
          <a:xfrm>
            <a:off x="426758" y="3330526"/>
            <a:ext cx="265191" cy="265191"/>
            <a:chOff x="1661" y="2750"/>
            <a:chExt cx="250" cy="250"/>
          </a:xfrm>
        </p:grpSpPr>
        <p:sp>
          <p:nvSpPr>
            <p:cNvPr id="46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47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48" name="Group 138"/>
          <p:cNvGrpSpPr>
            <a:grpSpLocks noChangeAspect="1"/>
          </p:cNvGrpSpPr>
          <p:nvPr/>
        </p:nvGrpSpPr>
        <p:grpSpPr bwMode="auto">
          <a:xfrm>
            <a:off x="9465973" y="3335289"/>
            <a:ext cx="265191" cy="265191"/>
            <a:chOff x="1661" y="2750"/>
            <a:chExt cx="250" cy="250"/>
          </a:xfrm>
        </p:grpSpPr>
        <p:sp>
          <p:nvSpPr>
            <p:cNvPr id="4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5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895631" y="938373"/>
            <a:ext cx="2723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尋找可用資料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暫定研究方法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確認資料的欄位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資料庫建立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64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AutoShape 2"/>
          <p:cNvSpPr>
            <a:spLocks noChangeAspect="1" noChangeArrowheads="1"/>
          </p:cNvSpPr>
          <p:nvPr/>
        </p:nvSpPr>
        <p:spPr bwMode="auto">
          <a:xfrm>
            <a:off x="621224" y="392324"/>
            <a:ext cx="2721586" cy="2401678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lvl="0"/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5" name="AutoShape 3"/>
          <p:cNvSpPr>
            <a:spLocks noChangeAspect="1" noChangeArrowheads="1"/>
          </p:cNvSpPr>
          <p:nvPr/>
        </p:nvSpPr>
        <p:spPr bwMode="auto">
          <a:xfrm>
            <a:off x="4468762" y="392324"/>
            <a:ext cx="3251115" cy="2500673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6" name="AutoShape 4"/>
          <p:cNvSpPr>
            <a:spLocks noChangeAspect="1" noChangeArrowheads="1"/>
          </p:cNvSpPr>
          <p:nvPr/>
        </p:nvSpPr>
        <p:spPr bwMode="auto">
          <a:xfrm>
            <a:off x="8358162" y="392324"/>
            <a:ext cx="3368412" cy="2590895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  <a:extLst/>
        </p:spPr>
        <p:txBody>
          <a:bodyPr/>
          <a:lstStyle/>
          <a:p>
            <a:endParaRPr lang="zh-TW" altLang="en-US"/>
          </a:p>
        </p:txBody>
      </p:sp>
      <p:sp>
        <p:nvSpPr>
          <p:cNvPr id="97" name="AutoShape 5"/>
          <p:cNvSpPr>
            <a:spLocks noChangeAspect="1" noChangeArrowheads="1"/>
          </p:cNvSpPr>
          <p:nvPr/>
        </p:nvSpPr>
        <p:spPr bwMode="auto">
          <a:xfrm>
            <a:off x="3938884" y="3982987"/>
            <a:ext cx="3415678" cy="2125203"/>
          </a:xfrm>
          <a:prstGeom prst="roundRect">
            <a:avLst>
              <a:gd name="adj" fmla="val 13009"/>
            </a:avLst>
          </a:prstGeom>
          <a:solidFill>
            <a:schemeClr val="accent4">
              <a:lumMod val="40000"/>
              <a:lumOff val="60000"/>
            </a:schemeClr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8" name="AutoShape 6"/>
          <p:cNvSpPr>
            <a:spLocks noChangeAspect="1" noChangeArrowheads="1"/>
          </p:cNvSpPr>
          <p:nvPr/>
        </p:nvSpPr>
        <p:spPr bwMode="auto">
          <a:xfrm>
            <a:off x="8208672" y="3992513"/>
            <a:ext cx="2987728" cy="2112030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rgbClr val="9E9E9E"/>
            </a:solidFill>
            <a:prstDash val="sysDot"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" name="Line 7"/>
          <p:cNvSpPr>
            <a:spLocks noChangeAspect="1" noChangeShapeType="1"/>
          </p:cNvSpPr>
          <p:nvPr/>
        </p:nvSpPr>
        <p:spPr bwMode="auto">
          <a:xfrm flipH="1">
            <a:off x="8396265" y="3470226"/>
            <a:ext cx="0" cy="67895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0" name="TextBox 57"/>
          <p:cNvSpPr txBox="1">
            <a:spLocks noChangeAspect="1" noChangeArrowheads="1"/>
          </p:cNvSpPr>
          <p:nvPr/>
        </p:nvSpPr>
        <p:spPr bwMode="auto">
          <a:xfrm>
            <a:off x="8473169" y="4063774"/>
            <a:ext cx="23441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流程方法詳述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01" name="TextBox 57"/>
          <p:cNvSpPr txBox="1">
            <a:spLocks noChangeAspect="1" noChangeArrowheads="1"/>
          </p:cNvSpPr>
          <p:nvPr/>
        </p:nvSpPr>
        <p:spPr bwMode="auto">
          <a:xfrm>
            <a:off x="8490428" y="4437745"/>
            <a:ext cx="273983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ETL</a:t>
            </a: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時間序列分群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邏輯式迴歸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時間序列分類</a:t>
            </a:r>
          </a:p>
        </p:txBody>
      </p:sp>
      <p:sp>
        <p:nvSpPr>
          <p:cNvPr id="102" name="Line 10"/>
          <p:cNvSpPr>
            <a:spLocks noChangeAspect="1" noChangeShapeType="1"/>
          </p:cNvSpPr>
          <p:nvPr/>
        </p:nvSpPr>
        <p:spPr bwMode="auto">
          <a:xfrm flipH="1">
            <a:off x="4629397" y="3460702"/>
            <a:ext cx="0" cy="631982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" name="TextBox 57"/>
          <p:cNvSpPr txBox="1">
            <a:spLocks noChangeAspect="1" noChangeArrowheads="1"/>
          </p:cNvSpPr>
          <p:nvPr/>
        </p:nvSpPr>
        <p:spPr bwMode="auto">
          <a:xfrm>
            <a:off x="4216696" y="4059189"/>
            <a:ext cx="30422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研究方法與程式實作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04" name="TextBox 57"/>
          <p:cNvSpPr txBox="1">
            <a:spLocks noChangeAspect="1" noChangeArrowheads="1"/>
          </p:cNvSpPr>
          <p:nvPr/>
        </p:nvSpPr>
        <p:spPr bwMode="auto">
          <a:xfrm>
            <a:off x="4216694" y="4415930"/>
            <a:ext cx="2613874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方法實作及調整參數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程式撰寫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程式整併</a:t>
            </a:r>
            <a:endParaRPr lang="en-US" altLang="zh-TW" sz="2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資料分析自動化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5" name="Line 13"/>
          <p:cNvSpPr>
            <a:spLocks noChangeAspect="1" noChangeShapeType="1"/>
          </p:cNvSpPr>
          <p:nvPr/>
        </p:nvSpPr>
        <p:spPr bwMode="auto">
          <a:xfrm>
            <a:off x="0" y="3446463"/>
            <a:ext cx="12192000" cy="0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6" name="Line 14"/>
          <p:cNvSpPr>
            <a:spLocks noChangeAspect="1" noChangeShapeType="1"/>
          </p:cNvSpPr>
          <p:nvPr/>
        </p:nvSpPr>
        <p:spPr bwMode="auto">
          <a:xfrm flipH="1">
            <a:off x="9572333" y="2547889"/>
            <a:ext cx="3444" cy="97981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7" name="Line 15"/>
          <p:cNvSpPr>
            <a:spLocks noChangeAspect="1" noChangeShapeType="1"/>
          </p:cNvSpPr>
          <p:nvPr/>
        </p:nvSpPr>
        <p:spPr bwMode="auto">
          <a:xfrm flipH="1">
            <a:off x="6397523" y="2535536"/>
            <a:ext cx="3444" cy="979819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8" name="Line 16"/>
          <p:cNvSpPr>
            <a:spLocks noChangeAspect="1" noChangeShapeType="1"/>
          </p:cNvSpPr>
          <p:nvPr/>
        </p:nvSpPr>
        <p:spPr bwMode="auto">
          <a:xfrm flipH="1">
            <a:off x="2211333" y="2544713"/>
            <a:ext cx="3444" cy="97981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9" name="AutoShape 17"/>
          <p:cNvSpPr>
            <a:spLocks noChangeAspect="1" noChangeArrowheads="1"/>
          </p:cNvSpPr>
          <p:nvPr/>
        </p:nvSpPr>
        <p:spPr bwMode="auto">
          <a:xfrm>
            <a:off x="373064" y="3992512"/>
            <a:ext cx="2750585" cy="2115679"/>
          </a:xfrm>
          <a:prstGeom prst="roundRect">
            <a:avLst>
              <a:gd name="adj" fmla="val 13009"/>
            </a:avLst>
          </a:prstGeom>
          <a:solidFill>
            <a:srgbClr val="FFFFFF"/>
          </a:solidFill>
          <a:ln w="19050" cap="rnd" algn="ctr">
            <a:solidFill>
              <a:schemeClr val="tx1"/>
            </a:solidFill>
            <a:prstDash val="sysDot"/>
            <a:round/>
            <a:headEnd/>
            <a:tailEnd/>
          </a:ln>
          <a:effectLst/>
          <a:extLst/>
        </p:spPr>
        <p:txBody>
          <a:bodyPr/>
          <a:lstStyle/>
          <a:p>
            <a:endParaRPr lang="zh-TW" altLang="en-US"/>
          </a:p>
        </p:txBody>
      </p:sp>
      <p:sp>
        <p:nvSpPr>
          <p:cNvPr id="110" name="Line 18"/>
          <p:cNvSpPr>
            <a:spLocks noChangeAspect="1" noChangeShapeType="1"/>
          </p:cNvSpPr>
          <p:nvPr/>
        </p:nvSpPr>
        <p:spPr bwMode="auto">
          <a:xfrm flipH="1">
            <a:off x="547957" y="3470226"/>
            <a:ext cx="0" cy="678957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11" name="Group 138"/>
          <p:cNvGrpSpPr>
            <a:grpSpLocks noChangeAspect="1"/>
          </p:cNvGrpSpPr>
          <p:nvPr/>
        </p:nvGrpSpPr>
        <p:grpSpPr bwMode="auto">
          <a:xfrm>
            <a:off x="2084334" y="3330526"/>
            <a:ext cx="265191" cy="265191"/>
            <a:chOff x="1661" y="2750"/>
            <a:chExt cx="250" cy="250"/>
          </a:xfrm>
        </p:grpSpPr>
        <p:sp>
          <p:nvSpPr>
            <p:cNvPr id="112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13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115" name="TextBox 57"/>
          <p:cNvSpPr txBox="1">
            <a:spLocks noChangeAspect="1" noChangeArrowheads="1"/>
          </p:cNvSpPr>
          <p:nvPr/>
        </p:nvSpPr>
        <p:spPr bwMode="auto">
          <a:xfrm>
            <a:off x="705398" y="498184"/>
            <a:ext cx="30369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資料蒐集與儲存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16" name="TextBox 57"/>
          <p:cNvSpPr txBox="1">
            <a:spLocks noChangeAspect="1" noChangeArrowheads="1"/>
          </p:cNvSpPr>
          <p:nvPr/>
        </p:nvSpPr>
        <p:spPr bwMode="auto">
          <a:xfrm>
            <a:off x="801043" y="4452508"/>
            <a:ext cx="1736628" cy="193899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定義問題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決策建議</a:t>
            </a: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8" name="Group 138"/>
          <p:cNvGrpSpPr>
            <a:grpSpLocks noChangeAspect="1"/>
          </p:cNvGrpSpPr>
          <p:nvPr/>
        </p:nvGrpSpPr>
        <p:grpSpPr bwMode="auto">
          <a:xfrm>
            <a:off x="9459622" y="3335289"/>
            <a:ext cx="265191" cy="265191"/>
            <a:chOff x="1661" y="2750"/>
            <a:chExt cx="250" cy="250"/>
          </a:xfrm>
        </p:grpSpPr>
        <p:sp>
          <p:nvSpPr>
            <p:cNvPr id="11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rgbClr val="F9B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2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121" name="TextBox 57"/>
          <p:cNvSpPr txBox="1">
            <a:spLocks noChangeAspect="1" noChangeArrowheads="1"/>
          </p:cNvSpPr>
          <p:nvPr/>
        </p:nvSpPr>
        <p:spPr bwMode="auto">
          <a:xfrm>
            <a:off x="4769679" y="470679"/>
            <a:ext cx="14275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22" name="TextBox 57"/>
          <p:cNvSpPr txBox="1">
            <a:spLocks noChangeAspect="1" noChangeArrowheads="1"/>
          </p:cNvSpPr>
          <p:nvPr/>
        </p:nvSpPr>
        <p:spPr bwMode="auto">
          <a:xfrm>
            <a:off x="4883551" y="941163"/>
            <a:ext cx="171857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流程使用工具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流程使用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3" name="TextBox 57"/>
          <p:cNvSpPr txBox="1">
            <a:spLocks noChangeAspect="1" noChangeArrowheads="1"/>
          </p:cNvSpPr>
          <p:nvPr/>
        </p:nvSpPr>
        <p:spPr bwMode="auto">
          <a:xfrm>
            <a:off x="8614819" y="453429"/>
            <a:ext cx="1427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網頁設計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sp>
        <p:nvSpPr>
          <p:cNvPr id="124" name="TextBox 57"/>
          <p:cNvSpPr txBox="1">
            <a:spLocks noChangeAspect="1" noChangeArrowheads="1"/>
          </p:cNvSpPr>
          <p:nvPr/>
        </p:nvSpPr>
        <p:spPr bwMode="auto">
          <a:xfrm>
            <a:off x="8635870" y="960728"/>
            <a:ext cx="204632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prstDash val="sysDot"/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視覺化呈現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網頁前後端設計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正式上線</a:t>
            </a:r>
            <a:r>
              <a:rPr lang="en-US" altLang="ko-KR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ko-KR" altLang="en-US" sz="2000" dirty="0">
              <a:latin typeface="微軟正黑體" panose="020B0604030504040204" pitchFamily="34" charset="-120"/>
            </a:endParaRPr>
          </a:p>
        </p:txBody>
      </p:sp>
      <p:grpSp>
        <p:nvGrpSpPr>
          <p:cNvPr id="128" name="Group 138"/>
          <p:cNvGrpSpPr>
            <a:grpSpLocks noChangeAspect="1"/>
          </p:cNvGrpSpPr>
          <p:nvPr/>
        </p:nvGrpSpPr>
        <p:grpSpPr bwMode="auto">
          <a:xfrm>
            <a:off x="4513242" y="3330526"/>
            <a:ext cx="265191" cy="265191"/>
            <a:chOff x="1661" y="2750"/>
            <a:chExt cx="250" cy="250"/>
          </a:xfrm>
        </p:grpSpPr>
        <p:sp>
          <p:nvSpPr>
            <p:cNvPr id="12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131" name="Group 138"/>
          <p:cNvGrpSpPr>
            <a:grpSpLocks noChangeAspect="1"/>
          </p:cNvGrpSpPr>
          <p:nvPr/>
        </p:nvGrpSpPr>
        <p:grpSpPr bwMode="auto">
          <a:xfrm>
            <a:off x="6268371" y="3330526"/>
            <a:ext cx="265191" cy="265191"/>
            <a:chOff x="1661" y="2750"/>
            <a:chExt cx="250" cy="250"/>
          </a:xfrm>
        </p:grpSpPr>
        <p:sp>
          <p:nvSpPr>
            <p:cNvPr id="132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3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134" name="Group 138"/>
          <p:cNvGrpSpPr>
            <a:grpSpLocks noChangeAspect="1"/>
          </p:cNvGrpSpPr>
          <p:nvPr/>
        </p:nvGrpSpPr>
        <p:grpSpPr bwMode="auto">
          <a:xfrm>
            <a:off x="8280110" y="3340050"/>
            <a:ext cx="265191" cy="265191"/>
            <a:chOff x="1661" y="2750"/>
            <a:chExt cx="250" cy="250"/>
          </a:xfrm>
        </p:grpSpPr>
        <p:sp>
          <p:nvSpPr>
            <p:cNvPr id="135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136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44" name="TextBox 57"/>
          <p:cNvSpPr txBox="1">
            <a:spLocks noChangeAspect="1" noChangeArrowheads="1"/>
          </p:cNvSpPr>
          <p:nvPr/>
        </p:nvSpPr>
        <p:spPr bwMode="auto">
          <a:xfrm>
            <a:off x="615325" y="4061662"/>
            <a:ext cx="14619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oval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系統建立</a:t>
            </a:r>
            <a:endParaRPr lang="ko-KR" altLang="en-US" sz="2400" b="1" dirty="0">
              <a:latin typeface="微軟正黑體" panose="020B0604030504040204" pitchFamily="34" charset="-120"/>
            </a:endParaRPr>
          </a:p>
        </p:txBody>
      </p:sp>
      <p:grpSp>
        <p:nvGrpSpPr>
          <p:cNvPr id="45" name="Group 138"/>
          <p:cNvGrpSpPr>
            <a:grpSpLocks noChangeAspect="1"/>
          </p:cNvGrpSpPr>
          <p:nvPr/>
        </p:nvGrpSpPr>
        <p:grpSpPr bwMode="auto">
          <a:xfrm>
            <a:off x="426758" y="3330526"/>
            <a:ext cx="265191" cy="265191"/>
            <a:chOff x="1661" y="2750"/>
            <a:chExt cx="250" cy="250"/>
          </a:xfrm>
        </p:grpSpPr>
        <p:sp>
          <p:nvSpPr>
            <p:cNvPr id="46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47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grpSp>
        <p:nvGrpSpPr>
          <p:cNvPr id="48" name="Group 138"/>
          <p:cNvGrpSpPr>
            <a:grpSpLocks noChangeAspect="1"/>
          </p:cNvGrpSpPr>
          <p:nvPr/>
        </p:nvGrpSpPr>
        <p:grpSpPr bwMode="auto">
          <a:xfrm>
            <a:off x="9465973" y="3335289"/>
            <a:ext cx="265191" cy="265191"/>
            <a:chOff x="1661" y="2750"/>
            <a:chExt cx="250" cy="250"/>
          </a:xfrm>
        </p:grpSpPr>
        <p:sp>
          <p:nvSpPr>
            <p:cNvPr id="49" name="Oval 139"/>
            <p:cNvSpPr>
              <a:spLocks noChangeArrowheads="1"/>
            </p:cNvSpPr>
            <p:nvPr/>
          </p:nvSpPr>
          <p:spPr bwMode="auto">
            <a:xfrm>
              <a:off x="1661" y="2750"/>
              <a:ext cx="250" cy="2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  <p:sp>
          <p:nvSpPr>
            <p:cNvPr id="50" name="Oval 140"/>
            <p:cNvSpPr>
              <a:spLocks noChangeArrowheads="1"/>
            </p:cNvSpPr>
            <p:nvPr/>
          </p:nvSpPr>
          <p:spPr bwMode="auto">
            <a:xfrm>
              <a:off x="1729" y="281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016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defRPr>
              </a:lvl9pPr>
            </a:lstStyle>
            <a:p>
              <a:pPr algn="ctr"/>
              <a:endParaRPr lang="ko-KR" altLang="ko-KR"/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895631" y="938373"/>
            <a:ext cx="2723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尋找可用資料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暫定研究方法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確認資料的欄位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資料庫建立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1329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1111" y="-146303"/>
            <a:ext cx="10515600" cy="1325563"/>
          </a:xfrm>
        </p:spPr>
        <p:txBody>
          <a:bodyPr/>
          <a:lstStyle/>
          <a:p>
            <a:r>
              <a:rPr lang="en-US" altLang="zh-TW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整併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F9392-8932-4D30-88DB-821D475972B9}" type="slidenum">
              <a:rPr lang="zh-TW" altLang="en-US" smtClean="0"/>
              <a:pPr/>
              <a:t>9</a:t>
            </a:fld>
            <a:endParaRPr lang="zh-TW" altLang="en-US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856149"/>
              </p:ext>
            </p:extLst>
          </p:nvPr>
        </p:nvGraphicFramePr>
        <p:xfrm>
          <a:off x="0" y="895697"/>
          <a:ext cx="12192004" cy="4440200"/>
        </p:xfrm>
        <a:graphic>
          <a:graphicData uri="http://schemas.openxmlformats.org/drawingml/2006/table">
            <a:tbl>
              <a:tblPr/>
              <a:tblGrid>
                <a:gridCol w="1125567"/>
                <a:gridCol w="4570180"/>
                <a:gridCol w="776251"/>
                <a:gridCol w="895115"/>
                <a:gridCol w="516693"/>
                <a:gridCol w="446344"/>
                <a:gridCol w="756845"/>
                <a:gridCol w="873283"/>
                <a:gridCol w="485159"/>
                <a:gridCol w="582188"/>
                <a:gridCol w="1164379"/>
              </a:tblGrid>
              <a:tr h="7530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FunctionName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79" marR="6279" marT="6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內容說明</a:t>
                      </a:r>
                    </a:p>
                  </a:txBody>
                  <a:tcPr marL="6279" marR="6279" marT="6279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input1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input2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input3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input4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output1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output2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output3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output4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備註</a:t>
                      </a:r>
                    </a:p>
                  </a:txBody>
                  <a:tcPr marL="6279" marR="6279" marT="6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547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userEntryTag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79" marR="6279" marT="6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</a:t>
                      </a:r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user</a:t>
                      </a:r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輸入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Tag</a:t>
                      </a:r>
                    </a:p>
                  </a:txBody>
                  <a:tcPr marL="6279" marR="6279" marT="6279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使用者輸入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tag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請使用</a:t>
                      </a:r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list</a:t>
                      </a:r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資料型態包覆</a:t>
                      </a:r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output</a:t>
                      </a:r>
                      <a:b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函式測試請使用</a:t>
                      </a:r>
                      <a:r>
                        <a:rPr lang="en-US" altLang="zh-TW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test.RDS</a:t>
                      </a:r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endParaRPr lang="en-US" altLang="zh-TW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79" marR="6279" marT="6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5233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queryGame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79" marR="6279" marT="6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舊</a:t>
                      </a:r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遊戲查詢，傳入</a:t>
                      </a:r>
                    </a:p>
                  </a:txBody>
                  <a:tcPr marL="6279" marR="6279" marT="6279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gameName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5233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nGetClusterName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79" marR="6279" marT="6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</a:t>
                      </a:r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依照傳入</a:t>
                      </a:r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Tag</a:t>
                      </a:r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找尋相似遊戲，傳回相似遊戲的群號</a:t>
                      </a:r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時間序列分群</a:t>
                      </a:r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6279" marR="6279" marT="6279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tag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gameName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clusterNumber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tag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5233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oGetClusterName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79" marR="6279" marT="6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舊</a:t>
                      </a:r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直接傳回遊戲所屬群號</a:t>
                      </a:r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時間序列分群</a:t>
                      </a:r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與遊戲標籤</a:t>
                      </a:r>
                    </a:p>
                  </a:txBody>
                  <a:tcPr marL="6279" marR="6279" marT="6279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gameName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5233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getDay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79" marR="6279" marT="6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邏輯式迴歸，預先對每群建多個模型，再選取模型中發生機率最高的模型，傳回參數</a:t>
                      </a:r>
                    </a:p>
                  </a:txBody>
                  <a:tcPr marL="6279" marR="6279" marT="6279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gameName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clusterNumber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tag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gameName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clusterNumber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day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prob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5233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getDiscount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79" marR="6279" marT="6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傳入群編號及降價天數至時間序列分類，傳回天數及折扣數</a:t>
                      </a:r>
                    </a:p>
                  </a:txBody>
                  <a:tcPr marL="6279" marR="6279" marT="6279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gameName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clusterNumber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day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prob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gameName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discount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day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prob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5233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getAll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279" marR="6279" marT="627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將以上函式整至此函式中，對所有遊戲使用，傳回一個大</a:t>
                      </a:r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list(</a:t>
                      </a:r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須包含所有遊戲的折扣天數</a:t>
                      </a:r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6279" marR="6279" marT="6279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gameName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detailList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6279" marR="6279" marT="6279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372867"/>
              </p:ext>
            </p:extLst>
          </p:nvPr>
        </p:nvGraphicFramePr>
        <p:xfrm>
          <a:off x="126863" y="128682"/>
          <a:ext cx="1524000" cy="609601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</a:tblGrid>
              <a:tr h="20955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文泉驛微米黑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彥廷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文泉驛微米黑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秉鴻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文泉驛微米黑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以文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8" name="文字方塊 17"/>
          <p:cNvSpPr txBox="1"/>
          <p:nvPr/>
        </p:nvSpPr>
        <p:spPr>
          <a:xfrm>
            <a:off x="54767" y="5335897"/>
            <a:ext cx="9588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多人共同開發，先定義函數、輸入與輸出參數名，並使用預先設定格式的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RDS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檔對函數測試。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成功達到資料分析自動化，並且事後增加新功能也非常方便，可得知是哪個部分出錯。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241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CKUPNAME" val="KMA1D1FEAF:R001:C001"/>
  <p:tag name="LEFT" val="41"/>
  <p:tag name="PRIORNAME" val="KMA1D1FEAF"/>
  <p:tag name="AUTHOR" val="KMA"/>
  <p:tag name="NUMBEROFROWS" val=" 1"/>
  <p:tag name="NUMBEROFCOLUMNS" val=" 1"/>
  <p:tag name="TABLEVERSION" val="3.00"/>
  <p:tag name="TABLEINFO" val="RW:R001;LK=False|RW:R001;ST=1|RW:R001;RH=1|CL:C001;LK=False|CL:C001;ST=1|CL:C001;CW=1"/>
  <p:tag name="BAINBULLET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6.9|10.8|2.2|6.9|3.2|6.7|19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6.9|10.8|2.2|6.9|3.2|6.7|19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6.9|10.8|2.2|6.9|3.2|6.7|19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3|2.5|8.8|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3|2.5|8.8|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6.4|4.7|6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CKUPNAME" val="KMA1D1FEAF:R001:C001"/>
  <p:tag name="LEFT" val="41"/>
  <p:tag name="PRIORNAME" val="KMA1D1FEAF"/>
  <p:tag name="AUTHOR" val="KMA"/>
  <p:tag name="NUMBEROFROWS" val=" 1"/>
  <p:tag name="NUMBEROFCOLUMNS" val=" 1"/>
  <p:tag name="TABLEVERSION" val="3.00"/>
  <p:tag name="TABLEINFO" val="RW:R001;LK=False|RW:R001;ST=1|RW:R001;RH=1|CL:C001;LK=False|CL:C001;ST=1|CL:C001;CW=1"/>
  <p:tag name="BAINBULLET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CKUPNAME" val="KMA1D1FEAF:R001:C001"/>
  <p:tag name="LEFT" val="41"/>
  <p:tag name="PRIORNAME" val="KMA1D1FEAF"/>
  <p:tag name="AUTHOR" val="KMA"/>
  <p:tag name="NUMBEROFROWS" val=" 1"/>
  <p:tag name="NUMBEROFCOLUMNS" val=" 1"/>
  <p:tag name="TABLEVERSION" val="3.00"/>
  <p:tag name="TABLEINFO" val="RW:R001;LK=False|RW:R001;ST=1|RW:R001;RH=1|CL:C001;LK=False|CL:C001;ST=1|CL:C001;CW=1"/>
  <p:tag name="BAINBULLET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CKUPNAME" val="KMA1D1FEAF:R001:C001"/>
  <p:tag name="LEFT" val="41"/>
  <p:tag name="PRIORNAME" val="KMA1D1FEAF"/>
  <p:tag name="AUTHOR" val="KMA"/>
  <p:tag name="NUMBEROFROWS" val=" 1"/>
  <p:tag name="NUMBEROFCOLUMNS" val=" 1"/>
  <p:tag name="TABLEVERSION" val="3.00"/>
  <p:tag name="TABLEINFO" val="RW:R001;LK=False|RW:R001;ST=1|RW:R001;RH=1|CL:C001;LK=False|CL:C001;ST=1|CL:C001;CW=1"/>
  <p:tag name="BAINBULLET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7|6.8|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5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3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7"/>
</p:tagLst>
</file>

<file path=ppt/theme/theme1.xml><?xml version="1.0" encoding="utf-8"?>
<a:theme xmlns:a="http://schemas.openxmlformats.org/drawingml/2006/main" name="Diseño predetermin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zh-TW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zh-TW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1474</Template>
  <TotalTime>2731</TotalTime>
  <Words>1648</Words>
  <Application>Microsoft Office PowerPoint</Application>
  <PresentationFormat>寬螢幕</PresentationFormat>
  <Paragraphs>569</Paragraphs>
  <Slides>51</Slides>
  <Notes>2</Notes>
  <HiddenSlides>2</HiddenSlides>
  <MMClips>0</MMClips>
  <ScaleCrop>false</ScaleCrop>
  <HeadingPairs>
    <vt:vector size="6" baseType="variant">
      <vt:variant>
        <vt:lpstr>使用字型</vt:lpstr>
      </vt:variant>
      <vt:variant>
        <vt:i4>18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70" baseType="lpstr">
      <vt:lpstr>Adobe Gothic Std B</vt:lpstr>
      <vt:lpstr>Arial Unicode MS</vt:lpstr>
      <vt:lpstr>굴림</vt:lpstr>
      <vt:lpstr>맑은 고딕</vt:lpstr>
      <vt:lpstr>微软雅黑</vt:lpstr>
      <vt:lpstr>宋体</vt:lpstr>
      <vt:lpstr>文泉驛微米黑</vt:lpstr>
      <vt:lpstr>細明體</vt:lpstr>
      <vt:lpstr>微軟正黑體</vt:lpstr>
      <vt:lpstr>新細明體</vt:lpstr>
      <vt:lpstr>Agency FB</vt:lpstr>
      <vt:lpstr>Arial</vt:lpstr>
      <vt:lpstr>Arial Black</vt:lpstr>
      <vt:lpstr>Calibri</vt:lpstr>
      <vt:lpstr>Consolas</vt:lpstr>
      <vt:lpstr>Ebrima</vt:lpstr>
      <vt:lpstr>Marlett</vt:lpstr>
      <vt:lpstr>Rockwell Extra Bold</vt:lpstr>
      <vt:lpstr>Diseño predeterminado</vt:lpstr>
      <vt:lpstr>電腦遊戲價格預測</vt:lpstr>
      <vt:lpstr> 專題分工</vt:lpstr>
      <vt:lpstr> 動機─現況問題描述</vt:lpstr>
      <vt:lpstr> 分析問題定義</vt:lpstr>
      <vt:lpstr> 系統功能描述</vt:lpstr>
      <vt:lpstr> 決策建議</vt:lpstr>
      <vt:lpstr>PowerPoint 簡報</vt:lpstr>
      <vt:lpstr>PowerPoint 簡報</vt:lpstr>
      <vt:lpstr> 程式整併</vt:lpstr>
      <vt:lpstr>PowerPoint 簡報</vt:lpstr>
      <vt:lpstr>系統架構</vt:lpstr>
      <vt:lpstr>RHadoop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預存程序</vt:lpstr>
      <vt:lpstr>PowerPoint 簡報</vt:lpstr>
      <vt:lpstr>PowerPoint 簡報</vt:lpstr>
      <vt:lpstr>PowerPoint 簡報</vt:lpstr>
      <vt:lpstr>SQL難以解決的問題    樞紐轉換</vt:lpstr>
      <vt:lpstr>研究方法說明─TimeSeriesCluster</vt:lpstr>
      <vt:lpstr>研究方法說明─TimeSeriesCluster</vt:lpstr>
      <vt:lpstr>研究方法說明─TimeSeriesCluster</vt:lpstr>
      <vt:lpstr>研究方法說明─Logistic Regression</vt:lpstr>
      <vt:lpstr>研究方法說明─Logistic Regression</vt:lpstr>
      <vt:lpstr>研究方法說明─TimeSeriesClassify</vt:lpstr>
      <vt:lpstr>研究方法說明─TimeSeriesClassify</vt:lpstr>
      <vt:lpstr>研究方法說明─TimeSeriesClassify</vt:lpstr>
      <vt:lpstr>PowerPoint 簡報</vt:lpstr>
      <vt:lpstr>shiny</vt:lpstr>
      <vt:lpstr>shiny</vt:lpstr>
      <vt:lpstr>Tried methods</vt:lpstr>
      <vt:lpstr> 改用 rCharts</vt:lpstr>
      <vt:lpstr>作品展示</vt:lpstr>
      <vt:lpstr>Thank you for Listening!</vt:lpstr>
      <vt:lpstr>詳細分工表01</vt:lpstr>
      <vt:lpstr>詳細分工表02</vt:lpstr>
      <vt:lpstr>詳細分工表03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預測電玩軟體價格變化</dc:title>
  <dc:creator>李秉鴻</dc:creator>
  <cp:lastModifiedBy>BigData</cp:lastModifiedBy>
  <cp:revision>167</cp:revision>
  <dcterms:created xsi:type="dcterms:W3CDTF">2014-10-20T17:57:32Z</dcterms:created>
  <dcterms:modified xsi:type="dcterms:W3CDTF">2014-10-30T01:28:03Z</dcterms:modified>
</cp:coreProperties>
</file>